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handoutMasterIdLst>
    <p:handoutMasterId r:id="rId69"/>
  </p:handoutMasterIdLst>
  <p:sldIdLst>
    <p:sldId id="281" r:id="rId3"/>
    <p:sldId id="313" r:id="rId4"/>
    <p:sldId id="314" r:id="rId5"/>
    <p:sldId id="551" r:id="rId6"/>
    <p:sldId id="552" r:id="rId7"/>
    <p:sldId id="553" r:id="rId8"/>
    <p:sldId id="554" r:id="rId9"/>
    <p:sldId id="555" r:id="rId10"/>
    <p:sldId id="556" r:id="rId11"/>
    <p:sldId id="557" r:id="rId12"/>
    <p:sldId id="558" r:id="rId13"/>
    <p:sldId id="559" r:id="rId14"/>
    <p:sldId id="560" r:id="rId15"/>
    <p:sldId id="561" r:id="rId16"/>
    <p:sldId id="562" r:id="rId17"/>
    <p:sldId id="563" r:id="rId18"/>
    <p:sldId id="564" r:id="rId19"/>
    <p:sldId id="565" r:id="rId20"/>
    <p:sldId id="566" r:id="rId21"/>
    <p:sldId id="567" r:id="rId22"/>
    <p:sldId id="568" r:id="rId23"/>
    <p:sldId id="570" r:id="rId24"/>
    <p:sldId id="569" r:id="rId25"/>
    <p:sldId id="571" r:id="rId26"/>
    <p:sldId id="572" r:id="rId27"/>
    <p:sldId id="573" r:id="rId28"/>
    <p:sldId id="574" r:id="rId29"/>
    <p:sldId id="575" r:id="rId30"/>
    <p:sldId id="581" r:id="rId31"/>
    <p:sldId id="576" r:id="rId32"/>
    <p:sldId id="577" r:id="rId33"/>
    <p:sldId id="578" r:id="rId34"/>
    <p:sldId id="579" r:id="rId35"/>
    <p:sldId id="580" r:id="rId36"/>
    <p:sldId id="582" r:id="rId37"/>
    <p:sldId id="583" r:id="rId38"/>
    <p:sldId id="584" r:id="rId39"/>
    <p:sldId id="585" r:id="rId40"/>
    <p:sldId id="586" r:id="rId41"/>
    <p:sldId id="587" r:id="rId42"/>
    <p:sldId id="588" r:id="rId43"/>
    <p:sldId id="589" r:id="rId44"/>
    <p:sldId id="590" r:id="rId45"/>
    <p:sldId id="489" r:id="rId46"/>
    <p:sldId id="591" r:id="rId47"/>
    <p:sldId id="592" r:id="rId48"/>
    <p:sldId id="593" r:id="rId49"/>
    <p:sldId id="594" r:id="rId50"/>
    <p:sldId id="595" r:id="rId51"/>
    <p:sldId id="605" r:id="rId52"/>
    <p:sldId id="596" r:id="rId53"/>
    <p:sldId id="597" r:id="rId54"/>
    <p:sldId id="598" r:id="rId55"/>
    <p:sldId id="599" r:id="rId56"/>
    <p:sldId id="600" r:id="rId57"/>
    <p:sldId id="607" r:id="rId58"/>
    <p:sldId id="601" r:id="rId59"/>
    <p:sldId id="602" r:id="rId60"/>
    <p:sldId id="603" r:id="rId61"/>
    <p:sldId id="604" r:id="rId62"/>
    <p:sldId id="606" r:id="rId63"/>
    <p:sldId id="608" r:id="rId64"/>
    <p:sldId id="610" r:id="rId65"/>
    <p:sldId id="611" r:id="rId66"/>
    <p:sldId id="612" r:id="rId67"/>
  </p:sldIdLst>
  <p:sldSz cx="1219517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CC3399"/>
    <a:srgbClr val="FFFFFF"/>
    <a:srgbClr val="7A0000"/>
    <a:srgbClr val="DDDDDD"/>
    <a:srgbClr val="662C5B"/>
    <a:srgbClr val="000000"/>
    <a:srgbClr val="66003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3263" autoAdjust="0"/>
  </p:normalViewPr>
  <p:slideViewPr>
    <p:cSldViewPr>
      <p:cViewPr>
        <p:scale>
          <a:sx n="62" d="100"/>
          <a:sy n="62" d="100"/>
        </p:scale>
        <p:origin x="-924" y="-114"/>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22F73B2-7CF1-4832-BF09-2E3D082F4856}" type="datetimeFigureOut">
              <a:rPr lang="en-US" smtClean="0"/>
              <a:pPr/>
              <a:t>21-Jun-21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702B329-9B4F-43B9-920A-39268306AFA7}" type="slidenum">
              <a:rPr lang="en-US" smtClean="0"/>
              <a:pPr/>
              <a:t>‹#›</a:t>
            </a:fld>
            <a:endParaRPr lang="en-US"/>
          </a:p>
        </p:txBody>
      </p:sp>
    </p:spTree>
    <p:extLst>
      <p:ext uri="{BB962C8B-B14F-4D97-AF65-F5344CB8AC3E}">
        <p14:creationId xmlns:p14="http://schemas.microsoft.com/office/powerpoint/2010/main" val="1714263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AEDA5C1-9818-47C9-A79E-B4D4158DD3E3}" type="datetimeFigureOut">
              <a:rPr lang="en-GB" smtClean="0"/>
              <a:pPr/>
              <a:t>21/06/2021</a:t>
            </a:fld>
            <a:endParaRPr lang="en-GB"/>
          </a:p>
        </p:txBody>
      </p:sp>
      <p:sp>
        <p:nvSpPr>
          <p:cNvPr id="4" name="Slide Image Placeholder 3"/>
          <p:cNvSpPr>
            <a:spLocks noGrp="1" noRot="1" noChangeAspect="1"/>
          </p:cNvSpPr>
          <p:nvPr>
            <p:ph type="sldImg" idx="2"/>
          </p:nvPr>
        </p:nvSpPr>
        <p:spPr>
          <a:xfrm>
            <a:off x="404813" y="696913"/>
            <a:ext cx="6200775" cy="348615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D498802-2017-4E9A-A8AF-781802F703C5}" type="slidenum">
              <a:rPr lang="en-GB" smtClean="0"/>
              <a:pPr/>
              <a:t>‹#›</a:t>
            </a:fld>
            <a:endParaRPr lang="en-GB"/>
          </a:p>
        </p:txBody>
      </p:sp>
    </p:spTree>
    <p:extLst>
      <p:ext uri="{BB962C8B-B14F-4D97-AF65-F5344CB8AC3E}">
        <p14:creationId xmlns:p14="http://schemas.microsoft.com/office/powerpoint/2010/main" val="306322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200775" cy="34861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841003" y="570166"/>
            <a:ext cx="743452" cy="792088"/>
          </a:xfrm>
          <a:prstGeom prst="rect">
            <a:avLst/>
          </a:prstGeom>
          <a:noFill/>
        </p:spPr>
      </p:pic>
      <p:sp>
        <p:nvSpPr>
          <p:cNvPr id="9" name="TextBox 8"/>
          <p:cNvSpPr txBox="1"/>
          <p:nvPr userDrawn="1"/>
        </p:nvSpPr>
        <p:spPr>
          <a:xfrm>
            <a:off x="9003276" y="0"/>
            <a:ext cx="3230910" cy="369332"/>
          </a:xfrm>
          <a:prstGeom prst="rect">
            <a:avLst/>
          </a:prstGeom>
          <a:noFill/>
        </p:spPr>
        <p:txBody>
          <a:bodyPr wrap="none" rtlCol="0">
            <a:spAutoFit/>
          </a:bodyPr>
          <a:lstStyle/>
          <a:p>
            <a:r>
              <a:rPr lang="en-US" sz="1800" dirty="0" smtClean="0"/>
              <a:t>www.covenantuniversity.edu.ng</a:t>
            </a:r>
            <a:endParaRPr lang="en-GB" sz="1800" dirty="0"/>
          </a:p>
        </p:txBody>
      </p:sp>
      <p:pic>
        <p:nvPicPr>
          <p:cNvPr id="10" name="Picture 2" descr="C:\Users\Ours\Desktop\Picture3.png"/>
          <p:cNvPicPr>
            <a:picLocks noChangeAspect="1" noChangeArrowheads="1"/>
          </p:cNvPicPr>
          <p:nvPr userDrawn="1"/>
        </p:nvPicPr>
        <p:blipFill>
          <a:blip r:embed="rId4" cstate="print"/>
          <a:srcRect/>
          <a:stretch>
            <a:fillRect/>
          </a:stretch>
        </p:blipFill>
        <p:spPr bwMode="auto">
          <a:xfrm>
            <a:off x="1345059" y="570169"/>
            <a:ext cx="4608512" cy="743775"/>
          </a:xfrm>
          <a:prstGeom prst="rect">
            <a:avLst/>
          </a:prstGeom>
          <a:noFill/>
        </p:spPr>
      </p:pic>
      <p:sp>
        <p:nvSpPr>
          <p:cNvPr id="2" name="Title 1"/>
          <p:cNvSpPr>
            <a:spLocks noGrp="1"/>
          </p:cNvSpPr>
          <p:nvPr>
            <p:ph type="ctrTitle"/>
          </p:nvPr>
        </p:nvSpPr>
        <p:spPr>
          <a:xfrm>
            <a:off x="914403" y="1844828"/>
            <a:ext cx="10366375" cy="2448271"/>
          </a:xfrm>
          <a:solidFill>
            <a:srgbClr val="660033">
              <a:alpha val="61961"/>
            </a:srgbClr>
          </a:solidFill>
        </p:spPr>
        <p:txBody>
          <a:bodyPr>
            <a:noAutofit/>
          </a:bodyPr>
          <a:lstStyle>
            <a:lvl1pPr>
              <a:defRPr sz="5400" b="0">
                <a:solidFill>
                  <a:schemeClr val="bg1"/>
                </a:solidFill>
                <a:latin typeface="Rockwell" pitchFamily="18"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828800" y="4509120"/>
            <a:ext cx="8537575" cy="1752600"/>
          </a:xfrm>
          <a:solidFill>
            <a:srgbClr val="FFFFFF">
              <a:alpha val="74118"/>
            </a:srgbClr>
          </a:solidFill>
        </p:spPr>
        <p:txBody>
          <a:bodyPr>
            <a:normAutofit/>
          </a:bodyPr>
          <a:lstStyle>
            <a:lvl1pPr marL="0" indent="0" algn="ctr">
              <a:buNone/>
              <a:defRPr sz="3600">
                <a:solidFill>
                  <a:schemeClr val="tx1"/>
                </a:solidFill>
                <a:latin typeface="Rockwell"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11" name="TextBox 10"/>
          <p:cNvSpPr txBox="1"/>
          <p:nvPr userDrawn="1"/>
        </p:nvSpPr>
        <p:spPr>
          <a:xfrm>
            <a:off x="1633093" y="1074222"/>
            <a:ext cx="3220653" cy="338554"/>
          </a:xfrm>
          <a:prstGeom prst="rect">
            <a:avLst/>
          </a:prstGeom>
          <a:noFill/>
        </p:spPr>
        <p:txBody>
          <a:bodyPr wrap="none" rtlCol="0">
            <a:spAutoFit/>
          </a:bodyPr>
          <a:lstStyle/>
          <a:p>
            <a:r>
              <a:rPr lang="en-US" sz="1600" dirty="0" smtClean="0">
                <a:solidFill>
                  <a:srgbClr val="662C5B"/>
                </a:solidFill>
              </a:rPr>
              <a:t>Raising a new Generation of Leaders</a:t>
            </a:r>
            <a:endParaRPr lang="en-GB" sz="1600" dirty="0">
              <a:solidFill>
                <a:srgbClr val="662C5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341" y="4800600"/>
            <a:ext cx="7317105"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341"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341"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1502" y="274643"/>
            <a:ext cx="2743914"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759" y="274643"/>
            <a:ext cx="802849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tline/Open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67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3" y="2130429"/>
            <a:ext cx="10366375"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757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5" y="4406904"/>
            <a:ext cx="10366375"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5" y="2906713"/>
            <a:ext cx="1036637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4"/>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3788" y="1600204"/>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2"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264941" y="548680"/>
            <a:ext cx="1216557" cy="1296144"/>
          </a:xfrm>
          <a:prstGeom prst="rect">
            <a:avLst/>
          </a:prstGeom>
          <a:noFill/>
        </p:spPr>
      </p:pic>
      <p:sp>
        <p:nvSpPr>
          <p:cNvPr id="10" name="Title 1"/>
          <p:cNvSpPr>
            <a:spLocks noGrp="1"/>
          </p:cNvSpPr>
          <p:nvPr userDrawn="1">
            <p:ph type="ctrTitle"/>
          </p:nvPr>
        </p:nvSpPr>
        <p:spPr>
          <a:xfrm>
            <a:off x="914638" y="2204865"/>
            <a:ext cx="10365899" cy="2520280"/>
          </a:xfrm>
          <a:solidFill>
            <a:srgbClr val="CC3399">
              <a:alpha val="83137"/>
            </a:srgbClr>
          </a:solidFill>
        </p:spPr>
        <p:txBody>
          <a:bodyPr>
            <a:normAutofit/>
          </a:bodyPr>
          <a:lstStyle/>
          <a:p>
            <a:endParaRPr lang="en-GB" sz="6600" b="1" dirty="0">
              <a:solidFill>
                <a:schemeClr val="bg1"/>
              </a:solidFill>
              <a:latin typeface="Rockwell" pitchFamily="18" charset="0"/>
            </a:endParaRPr>
          </a:p>
        </p:txBody>
      </p:sp>
      <p:sp>
        <p:nvSpPr>
          <p:cNvPr id="11" name="Subtitle 2"/>
          <p:cNvSpPr>
            <a:spLocks noGrp="1"/>
          </p:cNvSpPr>
          <p:nvPr userDrawn="1">
            <p:ph type="subTitle" idx="1"/>
          </p:nvPr>
        </p:nvSpPr>
        <p:spPr>
          <a:xfrm>
            <a:off x="1705101" y="4869160"/>
            <a:ext cx="8536623" cy="1752600"/>
          </a:xfrm>
          <a:solidFill>
            <a:srgbClr val="FFFFFF">
              <a:alpha val="63137"/>
            </a:srgbClr>
          </a:solidFill>
        </p:spPr>
        <p:txBody>
          <a:bodyPr>
            <a:normAutofit/>
          </a:bodyPr>
          <a:lstStyle>
            <a:lvl1pPr algn="ctr">
              <a:buNone/>
              <a:defRPr sz="4000">
                <a:ln>
                  <a:noFill/>
                </a:ln>
                <a:solidFill>
                  <a:srgbClr val="002060"/>
                </a:solidFill>
              </a:defRPr>
            </a:lvl1pPr>
          </a:lstStyle>
          <a:p>
            <a:endParaRPr lang="en-GB" dirty="0">
              <a:solidFill>
                <a:schemeClr val="bg1"/>
              </a:solidFill>
              <a:latin typeface="Rockwell" pitchFamily="18" charset="0"/>
            </a:endParaRPr>
          </a:p>
        </p:txBody>
      </p:sp>
      <p:sp>
        <p:nvSpPr>
          <p:cNvPr id="13" name="TextBox 12"/>
          <p:cNvSpPr txBox="1"/>
          <p:nvPr userDrawn="1"/>
        </p:nvSpPr>
        <p:spPr>
          <a:xfrm>
            <a:off x="1345059" y="1268760"/>
            <a:ext cx="3979650" cy="400110"/>
          </a:xfrm>
          <a:prstGeom prst="rect">
            <a:avLst/>
          </a:prstGeom>
          <a:noFill/>
        </p:spPr>
        <p:txBody>
          <a:bodyPr wrap="none" rtlCol="0">
            <a:spAutoFit/>
          </a:bodyPr>
          <a:lstStyle/>
          <a:p>
            <a:r>
              <a:rPr lang="en-US" sz="2000" dirty="0" smtClean="0">
                <a:solidFill>
                  <a:srgbClr val="662C5B"/>
                </a:solidFill>
              </a:rPr>
              <a:t>Raising a new Generation of Leaders</a:t>
            </a:r>
            <a:endParaRPr lang="en-GB" sz="2000" dirty="0">
              <a:solidFill>
                <a:srgbClr val="662C5B"/>
              </a:solidFill>
            </a:endParaRPr>
          </a:p>
        </p:txBody>
      </p:sp>
      <p:sp>
        <p:nvSpPr>
          <p:cNvPr id="14" name="TextBox 13"/>
          <p:cNvSpPr txBox="1"/>
          <p:nvPr userDrawn="1"/>
        </p:nvSpPr>
        <p:spPr>
          <a:xfrm>
            <a:off x="9003276" y="0"/>
            <a:ext cx="3230910" cy="369332"/>
          </a:xfrm>
          <a:prstGeom prst="rect">
            <a:avLst/>
          </a:prstGeom>
          <a:noFill/>
        </p:spPr>
        <p:txBody>
          <a:bodyPr wrap="none" rtlCol="0">
            <a:spAutoFit/>
          </a:bodyPr>
          <a:lstStyle/>
          <a:p>
            <a:r>
              <a:rPr lang="en-US" sz="1800" dirty="0" smtClean="0"/>
              <a:t>www.covenantuniversity.edu.ng</a:t>
            </a:r>
            <a:endParaRPr lang="en-GB" sz="1800" dirty="0"/>
          </a:p>
        </p:txBody>
      </p:sp>
      <p:pic>
        <p:nvPicPr>
          <p:cNvPr id="3074" name="Picture 2" descr="C:\Users\Ours\Desktop\Picture3.png"/>
          <p:cNvPicPr>
            <a:picLocks noChangeAspect="1" noChangeArrowheads="1"/>
          </p:cNvPicPr>
          <p:nvPr userDrawn="1"/>
        </p:nvPicPr>
        <p:blipFill>
          <a:blip r:embed="rId4" cstate="print"/>
          <a:srcRect/>
          <a:stretch>
            <a:fillRect/>
          </a:stretch>
        </p:blipFill>
        <p:spPr bwMode="auto">
          <a:xfrm>
            <a:off x="1129035" y="692700"/>
            <a:ext cx="5065714" cy="81756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612"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4"/>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2" y="1435103"/>
            <a:ext cx="401161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776" y="4800600"/>
            <a:ext cx="7316788"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776"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776"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2375" y="274642"/>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2" y="274642"/>
            <a:ext cx="8080374"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963" y="153144"/>
            <a:ext cx="11714212" cy="1115616"/>
          </a:xfrm>
          <a:solidFill>
            <a:schemeClr val="bg1"/>
          </a:solidFill>
          <a:ln w="57150">
            <a:noFill/>
          </a:ln>
        </p:spPr>
        <p:txBody>
          <a:bodyPr>
            <a:normAutofit/>
          </a:bodyPr>
          <a:lstStyle>
            <a:lvl1pPr algn="l">
              <a:defRPr sz="5400" b="1">
                <a:solidFill>
                  <a:schemeClr val="tx1">
                    <a:lumMod val="95000"/>
                    <a:lumOff val="5000"/>
                  </a:schemeClr>
                </a:solidFill>
                <a:latin typeface="Rockwell Condensed" pitchFamily="18" charset="0"/>
                <a:cs typeface="Times New Roman" pitchFamily="18" charset="0"/>
              </a:defRPr>
            </a:lvl1p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41294" b="49226"/>
          <a:stretch>
            <a:fillRect/>
          </a:stretch>
        </p:blipFill>
        <p:spPr bwMode="auto">
          <a:xfrm>
            <a:off x="2" y="6309320"/>
            <a:ext cx="12281948" cy="773752"/>
          </a:xfrm>
          <a:prstGeom prst="rect">
            <a:avLst/>
          </a:prstGeom>
          <a:noFill/>
        </p:spPr>
      </p:pic>
      <p:sp>
        <p:nvSpPr>
          <p:cNvPr id="8" name="Slide Number Placeholder 5"/>
          <p:cNvSpPr txBox="1">
            <a:spLocks/>
          </p:cNvSpPr>
          <p:nvPr userDrawn="1"/>
        </p:nvSpPr>
        <p:spPr>
          <a:xfrm>
            <a:off x="10778109" y="6336704"/>
            <a:ext cx="1045349" cy="548680"/>
          </a:xfrm>
          <a:prstGeom prst="rect">
            <a:avLst/>
          </a:prstGeom>
          <a:solidFill>
            <a:srgbClr val="F7F7F7">
              <a:alpha val="45098"/>
            </a:srgbClr>
          </a:solidFill>
        </p:spPr>
        <p:txBody>
          <a:bodyPr vert="horz" lIns="91440" tIns="45720" rIns="91440" bIns="45720" rtlCol="0" anchor="ctr"/>
          <a:lstStyle>
            <a:lvl1pPr>
              <a:defRPr sz="1400" b="1">
                <a:solidFill>
                  <a:schemeClr val="tx1">
                    <a:lumMod val="95000"/>
                    <a:lumOff val="5000"/>
                  </a:schemeClr>
                </a:solidFill>
                <a:latin typeface="Georgia"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FE708FE-ED12-4ACB-81C9-F40A112777FF}" type="slidenum">
              <a:rPr kumimoji="0" lang="en-GB" sz="2800" b="1" i="0" u="none" strike="noStrike" kern="1200" cap="none" spc="0" normalizeH="0" baseline="0" noProof="0" smtClean="0">
                <a:ln>
                  <a:noFill/>
                </a:ln>
                <a:solidFill>
                  <a:schemeClr val="bg1"/>
                </a:solidFill>
                <a:effectLst/>
                <a:uLnTx/>
                <a:uFillTx/>
                <a:latin typeface="Georgia"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2800" b="1" i="0" u="none" strike="noStrike" kern="1200" cap="none" spc="0" normalizeH="0" baseline="0" noProof="0" dirty="0">
              <a:ln>
                <a:noFill/>
              </a:ln>
              <a:solidFill>
                <a:schemeClr val="bg1"/>
              </a:solidFill>
              <a:effectLst/>
              <a:uLnTx/>
              <a:uFillTx/>
              <a:latin typeface="Georgia" pitchFamily="18" charset="0"/>
              <a:ea typeface="+mn-ea"/>
              <a:cs typeface="+mn-cs"/>
            </a:endParaRPr>
          </a:p>
        </p:txBody>
      </p:sp>
      <p:pic>
        <p:nvPicPr>
          <p:cNvPr id="10"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144016" y="6363534"/>
            <a:ext cx="624979" cy="665866"/>
          </a:xfrm>
          <a:prstGeom prst="rect">
            <a:avLst/>
          </a:prstGeom>
          <a:noFill/>
        </p:spPr>
      </p:pic>
      <p:sp>
        <p:nvSpPr>
          <p:cNvPr id="3" name="Content Placeholder 2"/>
          <p:cNvSpPr>
            <a:spLocks noGrp="1"/>
          </p:cNvSpPr>
          <p:nvPr>
            <p:ph idx="1"/>
          </p:nvPr>
        </p:nvSpPr>
        <p:spPr>
          <a:xfrm>
            <a:off x="239412" y="1412776"/>
            <a:ext cx="11716352" cy="4824536"/>
          </a:xfrm>
          <a:solidFill>
            <a:schemeClr val="bg1"/>
          </a:solidFill>
          <a:ln>
            <a:noFill/>
          </a:ln>
        </p:spPr>
        <p:txBody>
          <a:bodyPr>
            <a:normAutofit/>
          </a:bodyPr>
          <a:lstStyle>
            <a:lvl1pPr>
              <a:lnSpc>
                <a:spcPct val="100000"/>
              </a:lnSpc>
              <a:spcBef>
                <a:spcPts val="500"/>
              </a:spcBef>
              <a:spcAft>
                <a:spcPts val="500"/>
              </a:spcAft>
              <a:defRPr sz="4000">
                <a:latin typeface="Rockwell" pitchFamily="18" charset="0"/>
              </a:defRPr>
            </a:lvl1pPr>
            <a:lvl2pPr>
              <a:lnSpc>
                <a:spcPct val="100000"/>
              </a:lnSpc>
              <a:spcBef>
                <a:spcPts val="500"/>
              </a:spcBef>
              <a:spcAft>
                <a:spcPts val="500"/>
              </a:spcAft>
              <a:buFont typeface="Wingdings" pitchFamily="2" charset="2"/>
              <a:buChar char="§"/>
              <a:defRPr sz="3600">
                <a:solidFill>
                  <a:srgbClr val="7A0000"/>
                </a:solidFill>
                <a:latin typeface="Rockwell" pitchFamily="18" charset="0"/>
              </a:defRPr>
            </a:lvl2pPr>
            <a:lvl3pPr>
              <a:lnSpc>
                <a:spcPct val="100000"/>
              </a:lnSpc>
              <a:spcBef>
                <a:spcPts val="500"/>
              </a:spcBef>
              <a:spcAft>
                <a:spcPts val="500"/>
              </a:spcAft>
              <a:buFont typeface="Calibri" pitchFamily="34" charset="0"/>
              <a:buChar char="‒"/>
              <a:defRPr sz="3200">
                <a:solidFill>
                  <a:schemeClr val="accent4">
                    <a:lumMod val="50000"/>
                  </a:schemeClr>
                </a:solidFill>
                <a:latin typeface="Rockwell" pitchFamily="18" charset="0"/>
              </a:defRPr>
            </a:lvl3pPr>
            <a:lvl4pPr>
              <a:lnSpc>
                <a:spcPct val="100000"/>
              </a:lnSpc>
              <a:spcBef>
                <a:spcPts val="500"/>
              </a:spcBef>
              <a:spcAft>
                <a:spcPts val="500"/>
              </a:spcAft>
              <a:buFont typeface="Arial" pitchFamily="34" charset="0"/>
              <a:buChar char="•"/>
              <a:defRPr sz="2800">
                <a:latin typeface="Rockwell" pitchFamily="18" charset="0"/>
              </a:defRPr>
            </a:lvl4pPr>
            <a:lvl5pPr>
              <a:lnSpc>
                <a:spcPct val="100000"/>
              </a:lnSpc>
              <a:spcBef>
                <a:spcPts val="500"/>
              </a:spcBef>
              <a:spcAft>
                <a:spcPts val="500"/>
              </a:spcAft>
              <a:defRPr sz="2800">
                <a:latin typeface="Rockwell"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26" name="Picture 2" descr="C:\Users\Ours\Desktop\Picture1.png"/>
          <p:cNvPicPr>
            <a:picLocks noChangeAspect="1" noChangeArrowheads="1"/>
          </p:cNvPicPr>
          <p:nvPr userDrawn="1"/>
        </p:nvPicPr>
        <p:blipFill>
          <a:blip r:embed="rId4" cstate="print"/>
          <a:srcRect/>
          <a:stretch>
            <a:fillRect/>
          </a:stretch>
        </p:blipFill>
        <p:spPr bwMode="auto">
          <a:xfrm>
            <a:off x="552972" y="6317328"/>
            <a:ext cx="5976665" cy="640064"/>
          </a:xfrm>
          <a:prstGeom prst="rect">
            <a:avLst/>
          </a:prstGeom>
          <a:noFill/>
        </p:spPr>
      </p:pic>
      <p:sp>
        <p:nvSpPr>
          <p:cNvPr id="13" name="TextBox 12"/>
          <p:cNvSpPr txBox="1"/>
          <p:nvPr userDrawn="1"/>
        </p:nvSpPr>
        <p:spPr>
          <a:xfrm>
            <a:off x="724026" y="6707435"/>
            <a:ext cx="2215495" cy="276999"/>
          </a:xfrm>
          <a:prstGeom prst="rect">
            <a:avLst/>
          </a:prstGeom>
          <a:noFill/>
        </p:spPr>
        <p:txBody>
          <a:bodyPr wrap="none" rtlCol="0">
            <a:spAutoFit/>
          </a:bodyPr>
          <a:lstStyle/>
          <a:p>
            <a:r>
              <a:rPr lang="en-US" sz="1200" dirty="0" smtClean="0"/>
              <a:t>www.covenantuniversity.edu.ng</a:t>
            </a:r>
            <a:endParaRPr lang="en-GB" sz="1200" dirty="0"/>
          </a:p>
        </p:txBody>
      </p:sp>
      <p:cxnSp>
        <p:nvCxnSpPr>
          <p:cNvPr id="19" name="Straight Connector 18"/>
          <p:cNvCxnSpPr/>
          <p:nvPr userDrawn="1"/>
        </p:nvCxnSpPr>
        <p:spPr>
          <a:xfrm flipV="1">
            <a:off x="8689876" y="1340768"/>
            <a:ext cx="1800001" cy="0"/>
          </a:xfrm>
          <a:prstGeom prst="line">
            <a:avLst/>
          </a:prstGeom>
          <a:ln w="28575">
            <a:solidFill>
              <a:srgbClr val="662C5B"/>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userDrawn="1"/>
        </p:nvCxnSpPr>
        <p:spPr>
          <a:xfrm flipV="1">
            <a:off x="10526061" y="1340768"/>
            <a:ext cx="719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userDrawn="1"/>
        </p:nvCxnSpPr>
        <p:spPr>
          <a:xfrm flipV="1">
            <a:off x="11282245" y="1340768"/>
            <a:ext cx="719999"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36" y="4406905"/>
            <a:ext cx="10365899"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336"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759" y="1600205"/>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9214" y="1600205"/>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983"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983"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62" y="273050"/>
            <a:ext cx="4012129"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974" y="273055"/>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762" y="1435103"/>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759" y="1600205"/>
            <a:ext cx="10975658"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760" y="6356355"/>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2E69B-9B3B-437C-9ADF-D56F423A0581}" type="datetimeFigureOut">
              <a:rPr lang="en-GB" smtClean="0"/>
              <a:pPr/>
              <a:t>21/06/2021</a:t>
            </a:fld>
            <a:endParaRPr lang="en-GB"/>
          </a:p>
        </p:txBody>
      </p:sp>
      <p:sp>
        <p:nvSpPr>
          <p:cNvPr id="5" name="Footer Placeholder 4"/>
          <p:cNvSpPr>
            <a:spLocks noGrp="1"/>
          </p:cNvSpPr>
          <p:nvPr>
            <p:ph type="ftr" sz="quarter" idx="3"/>
          </p:nvPr>
        </p:nvSpPr>
        <p:spPr>
          <a:xfrm>
            <a:off x="4166685" y="6356355"/>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875" y="6356355"/>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FEC63-AC9E-491C-B008-E83D881192C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2"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3"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5975"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4"/>
            <a:ext cx="10975975"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2" y="6356354"/>
            <a:ext cx="28463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A4263-B01D-4F49-B558-EEB448DAF4C2}" type="datetimeFigureOut">
              <a:rPr lang="en-GB" smtClean="0"/>
              <a:pPr/>
              <a:t>21/06/2021</a:t>
            </a:fld>
            <a:endParaRPr lang="en-GB"/>
          </a:p>
        </p:txBody>
      </p:sp>
      <p:sp>
        <p:nvSpPr>
          <p:cNvPr id="5" name="Footer Placeholder 4"/>
          <p:cNvSpPr>
            <a:spLocks noGrp="1"/>
          </p:cNvSpPr>
          <p:nvPr>
            <p:ph type="ftr" sz="quarter" idx="3"/>
          </p:nvPr>
        </p:nvSpPr>
        <p:spPr>
          <a:xfrm>
            <a:off x="4167188"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189" y="6356354"/>
            <a:ext cx="28463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BD965-F460-422A-A842-9BE9972FC43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6387" y="1371600"/>
            <a:ext cx="11888788" cy="3124200"/>
          </a:xfrm>
        </p:spPr>
        <p:txBody>
          <a:bodyPr/>
          <a:lstStyle/>
          <a:p>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4800" i="1" dirty="0" smtClean="0">
                <a:latin typeface="Times New Roman" pitchFamily="18" charset="0"/>
                <a:ea typeface="ＭＳ Ｐゴシック" pitchFamily="34" charset="-128"/>
                <a:cs typeface="Times New Roman" pitchFamily="18" charset="0"/>
              </a:rPr>
              <a:t/>
            </a:r>
            <a:br>
              <a:rPr lang="en-US" sz="4800" i="1" dirty="0" smtClean="0">
                <a:latin typeface="Times New Roman" pitchFamily="18" charset="0"/>
                <a:ea typeface="ＭＳ Ｐゴシック" pitchFamily="34" charset="-128"/>
                <a:cs typeface="Times New Roman" pitchFamily="18" charset="0"/>
              </a:rPr>
            </a:br>
            <a:r>
              <a:rPr lang="en-US" sz="4800" dirty="0" smtClean="0">
                <a:latin typeface="Times New Roman" pitchFamily="18" charset="0"/>
                <a:ea typeface="ＭＳ Ｐゴシック" pitchFamily="34" charset="-128"/>
                <a:cs typeface="Times New Roman" pitchFamily="18" charset="0"/>
              </a:rPr>
              <a:t/>
            </a:r>
            <a:br>
              <a:rPr lang="en-US" sz="4800" dirty="0" smtClean="0">
                <a:latin typeface="Times New Roman" pitchFamily="18" charset="0"/>
                <a:ea typeface="ＭＳ Ｐゴシック" pitchFamily="34" charset="-128"/>
                <a:cs typeface="Times New Roman" pitchFamily="18" charset="0"/>
              </a:rPr>
            </a:br>
            <a:endParaRPr lang="en-US" sz="4800" dirty="0"/>
          </a:p>
        </p:txBody>
      </p:sp>
      <p:sp>
        <p:nvSpPr>
          <p:cNvPr id="7" name="Subtitle 6"/>
          <p:cNvSpPr>
            <a:spLocks noGrp="1"/>
          </p:cNvSpPr>
          <p:nvPr>
            <p:ph type="subTitle" idx="1"/>
          </p:nvPr>
        </p:nvSpPr>
        <p:spPr>
          <a:xfrm>
            <a:off x="1296987" y="4495800"/>
            <a:ext cx="9372600" cy="1828800"/>
          </a:xfrm>
        </p:spPr>
        <p:txBody>
          <a:bodyPr>
            <a:noAutofit/>
          </a:bodyPr>
          <a:lstStyle/>
          <a:p>
            <a:r>
              <a:rPr lang="en-US" sz="4800" dirty="0" smtClean="0">
                <a:solidFill>
                  <a:srgbClr val="002060"/>
                </a:solidFill>
                <a:latin typeface="Garamond" pitchFamily="18" charset="0"/>
              </a:rPr>
              <a:t>PET328</a:t>
            </a:r>
          </a:p>
          <a:p>
            <a:r>
              <a:rPr lang="en-US" sz="3200" dirty="0" smtClean="0">
                <a:solidFill>
                  <a:srgbClr val="002060"/>
                </a:solidFill>
                <a:latin typeface="Garamond" pitchFamily="18" charset="0"/>
              </a:rPr>
              <a:t>COMPUTER APPLICATIONS IN PETROLEUM ENGINEERING</a:t>
            </a:r>
            <a:endParaRPr lang="en-US" sz="32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a:p>
            <a:pPr>
              <a:lnSpc>
                <a:spcPct val="150000"/>
              </a:lnSpc>
              <a:buSzPct val="100000"/>
            </a:pPr>
            <a:r>
              <a:rPr lang="en-US" sz="2400" dirty="0" smtClean="0">
                <a:solidFill>
                  <a:srgbClr val="003399"/>
                </a:solidFill>
                <a:latin typeface="Garamond" pitchFamily="18" charset="0"/>
              </a:rPr>
              <a:t>Simply type Python into the Start Menu search box and click the Python program.</a:t>
            </a:r>
          </a:p>
        </p:txBody>
      </p:sp>
      <p:pic>
        <p:nvPicPr>
          <p:cNvPr id="7" name="Picture 6"/>
          <p:cNvPicPr/>
          <p:nvPr/>
        </p:nvPicPr>
        <p:blipFill>
          <a:blip r:embed="rId3"/>
          <a:stretch>
            <a:fillRect/>
          </a:stretch>
        </p:blipFill>
        <p:spPr>
          <a:xfrm>
            <a:off x="4954587" y="1600200"/>
            <a:ext cx="6705600" cy="4191000"/>
          </a:xfrm>
          <a:prstGeom prst="rect">
            <a:avLst/>
          </a:prstGeom>
        </p:spPr>
      </p:pic>
    </p:spTree>
    <p:extLst>
      <p:ext uri="{BB962C8B-B14F-4D97-AF65-F5344CB8AC3E}">
        <p14:creationId xmlns:p14="http://schemas.microsoft.com/office/powerpoint/2010/main" val="3434117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a:p>
            <a:pPr>
              <a:lnSpc>
                <a:spcPct val="150000"/>
              </a:lnSpc>
              <a:buSzPct val="100000"/>
            </a:pPr>
            <a:r>
              <a:rPr lang="en-US" sz="2400" dirty="0" smtClean="0">
                <a:solidFill>
                  <a:srgbClr val="003399"/>
                </a:solidFill>
                <a:latin typeface="Garamond" pitchFamily="18" charset="0"/>
              </a:rPr>
              <a:t>Simply type Python into the Start Menu search box and click the Python program.</a:t>
            </a:r>
          </a:p>
        </p:txBody>
      </p:sp>
      <p:pic>
        <p:nvPicPr>
          <p:cNvPr id="7" name="Picture 6"/>
          <p:cNvPicPr/>
          <p:nvPr/>
        </p:nvPicPr>
        <p:blipFill>
          <a:blip r:embed="rId3"/>
          <a:stretch>
            <a:fillRect/>
          </a:stretch>
        </p:blipFill>
        <p:spPr>
          <a:xfrm>
            <a:off x="4954587" y="1600200"/>
            <a:ext cx="6705600" cy="4191000"/>
          </a:xfrm>
          <a:prstGeom prst="rect">
            <a:avLst/>
          </a:prstGeom>
        </p:spPr>
      </p:pic>
    </p:spTree>
    <p:extLst>
      <p:ext uri="{BB962C8B-B14F-4D97-AF65-F5344CB8AC3E}">
        <p14:creationId xmlns:p14="http://schemas.microsoft.com/office/powerpoint/2010/main" val="1037465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p:txBody>
      </p:sp>
      <p:pic>
        <p:nvPicPr>
          <p:cNvPr id="5122" name="Picture 2" descr="F:\Capture\Captur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7" y="2514600"/>
            <a:ext cx="9344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21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59420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Now, the Python DOS-like environment seems boring. Good enough, we will typically not be working on that platform; rather we will interact with Python from a platform known as Interactive Development and Learning Environment (IDLE) </a:t>
            </a:r>
          </a:p>
        </p:txBody>
      </p:sp>
    </p:spTree>
    <p:extLst>
      <p:ext uri="{BB962C8B-B14F-4D97-AF65-F5344CB8AC3E}">
        <p14:creationId xmlns:p14="http://schemas.microsoft.com/office/powerpoint/2010/main" val="3149678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341812" cy="350865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To launch IDLE, simply type IDLE into the Start Menu search box and click on the IDLE program.</a:t>
            </a:r>
          </a:p>
        </p:txBody>
      </p:sp>
      <p:pic>
        <p:nvPicPr>
          <p:cNvPr id="7" name="Picture 6"/>
          <p:cNvPicPr/>
          <p:nvPr/>
        </p:nvPicPr>
        <p:blipFill>
          <a:blip r:embed="rId3"/>
          <a:stretch>
            <a:fillRect/>
          </a:stretch>
        </p:blipFill>
        <p:spPr>
          <a:xfrm>
            <a:off x="4344987" y="1066800"/>
            <a:ext cx="7467600" cy="4876800"/>
          </a:xfrm>
          <a:prstGeom prst="rect">
            <a:avLst/>
          </a:prstGeom>
        </p:spPr>
      </p:pic>
    </p:spTree>
    <p:extLst>
      <p:ext uri="{BB962C8B-B14F-4D97-AF65-F5344CB8AC3E}">
        <p14:creationId xmlns:p14="http://schemas.microsoft.com/office/powerpoint/2010/main" val="25832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3418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p:txBody>
      </p:sp>
      <p:pic>
        <p:nvPicPr>
          <p:cNvPr id="6146" name="Picture 2" descr="F:\Capture\Capture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2352675"/>
            <a:ext cx="9086519"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08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There are two ways by which you could communicate with Python from the IDLE environment:</a:t>
            </a:r>
          </a:p>
          <a:p>
            <a:pPr marL="342900" indent="-342900">
              <a:lnSpc>
                <a:spcPct val="150000"/>
              </a:lnSpc>
              <a:buSzPct val="100000"/>
              <a:buBlip>
                <a:blip r:embed="rId2"/>
              </a:buBlip>
            </a:pPr>
            <a:r>
              <a:rPr lang="en-US" sz="2400" dirty="0" smtClean="0">
                <a:solidFill>
                  <a:srgbClr val="003399"/>
                </a:solidFill>
                <a:latin typeface="Garamond" pitchFamily="18" charset="0"/>
              </a:rPr>
              <a:t>Interactive</a:t>
            </a:r>
          </a:p>
          <a:p>
            <a:pPr marL="342900" indent="-342900">
              <a:lnSpc>
                <a:spcPct val="150000"/>
              </a:lnSpc>
              <a:buSzPct val="100000"/>
              <a:buBlip>
                <a:blip r:embed="rId2"/>
              </a:buBlip>
            </a:pPr>
            <a:r>
              <a:rPr lang="en-US" sz="2400" dirty="0" smtClean="0">
                <a:solidFill>
                  <a:srgbClr val="003399"/>
                </a:solidFill>
                <a:latin typeface="Garamond" pitchFamily="18" charset="0"/>
              </a:rPr>
              <a:t>From a file (script)</a:t>
            </a:r>
          </a:p>
        </p:txBody>
      </p:sp>
    </p:spTree>
    <p:extLst>
      <p:ext uri="{BB962C8B-B14F-4D97-AF65-F5344CB8AC3E}">
        <p14:creationId xmlns:p14="http://schemas.microsoft.com/office/powerpoint/2010/main" val="329284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interactively</a:t>
            </a:r>
          </a:p>
          <a:p>
            <a:pPr>
              <a:lnSpc>
                <a:spcPct val="150000"/>
              </a:lnSpc>
              <a:buSzPct val="100000"/>
            </a:pPr>
            <a:r>
              <a:rPr lang="en-US" sz="2400" dirty="0" smtClean="0">
                <a:solidFill>
                  <a:srgbClr val="003399"/>
                </a:solidFill>
                <a:latin typeface="Garamond" pitchFamily="18" charset="0"/>
              </a:rPr>
              <a:t>In this case, you type in Python command (one at a time) into the console. Each command get executed once the ‘Enter’ key is pressed. Depending on the command, results may be displayed on the console once the command is executed.</a:t>
            </a:r>
          </a:p>
        </p:txBody>
      </p:sp>
      <p:pic>
        <p:nvPicPr>
          <p:cNvPr id="7170" name="Picture 2" descr="F:\Capture\Capture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093886"/>
            <a:ext cx="59721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85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interactively</a:t>
            </a:r>
          </a:p>
          <a:p>
            <a:pPr>
              <a:lnSpc>
                <a:spcPct val="150000"/>
              </a:lnSpc>
              <a:buSzPct val="100000"/>
            </a:pPr>
            <a:r>
              <a:rPr lang="en-US" sz="2400" dirty="0" smtClean="0">
                <a:solidFill>
                  <a:srgbClr val="003399"/>
                </a:solidFill>
                <a:latin typeface="Garamond" pitchFamily="18" charset="0"/>
              </a:rPr>
              <a:t>In this case, you type in Python command (one at a time) into the console. Each command get executed once the ‘Enter’ key is pressed. Depending on the command, results may be displayed on the console once the command is executed.</a:t>
            </a:r>
          </a:p>
        </p:txBody>
      </p:sp>
      <p:pic>
        <p:nvPicPr>
          <p:cNvPr id="7170" name="Picture 2" descr="F:\Capture\Capture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093886"/>
            <a:ext cx="59721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16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In this case, you type in Python commands (all at a time) into a text file editor (code editor). The commands don’t get executed as they are being typed. Rather, they get executed (sequentially) when submitted as a whole to the Python interpreter.</a:t>
            </a:r>
          </a:p>
        </p:txBody>
      </p:sp>
    </p:spTree>
    <p:extLst>
      <p:ext uri="{BB962C8B-B14F-4D97-AF65-F5344CB8AC3E}">
        <p14:creationId xmlns:p14="http://schemas.microsoft.com/office/powerpoint/2010/main" val="278760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9588" y="4602540"/>
            <a:ext cx="6096000" cy="1569660"/>
          </a:xfrm>
          <a:prstGeom prst="rect">
            <a:avLst/>
          </a:prstGeom>
        </p:spPr>
        <p:txBody>
          <a:bodyPr>
            <a:spAutoFit/>
          </a:bodyPr>
          <a:lstStyle/>
          <a:p>
            <a:pPr lvl="0" algn="ctr">
              <a:spcBef>
                <a:spcPct val="0"/>
              </a:spcBef>
              <a:defRPr/>
            </a:pPr>
            <a:r>
              <a:rPr lang="en-US" sz="3600" dirty="0">
                <a:solidFill>
                  <a:srgbClr val="002060"/>
                </a:solidFill>
                <a:latin typeface="Monotype Corsiva" pitchFamily="66" charset="0"/>
              </a:rPr>
              <a:t>Olatunde O. </a:t>
            </a:r>
            <a:r>
              <a:rPr lang="en-US" sz="3600" dirty="0" smtClean="0">
                <a:solidFill>
                  <a:srgbClr val="002060"/>
                </a:solidFill>
                <a:latin typeface="Monotype Corsiva" pitchFamily="66" charset="0"/>
              </a:rPr>
              <a:t>Mosobalaje (PhD)</a:t>
            </a:r>
            <a:endParaRPr lang="en-US" sz="3600" dirty="0">
              <a:solidFill>
                <a:srgbClr val="002060"/>
              </a:solidFill>
              <a:latin typeface="Monotype Corsiva" pitchFamily="66" charset="0"/>
            </a:endParaRPr>
          </a:p>
          <a:p>
            <a:pPr lvl="0" algn="ctr">
              <a:spcBef>
                <a:spcPct val="0"/>
              </a:spcBef>
              <a:defRPr/>
            </a:pPr>
            <a:r>
              <a:rPr lang="en-US" sz="2000" dirty="0">
                <a:solidFill>
                  <a:srgbClr val="002060"/>
                </a:solidFill>
                <a:latin typeface="Garamond" pitchFamily="18" charset="0"/>
              </a:rPr>
              <a:t>Department of Petroleum Engineering,</a:t>
            </a:r>
          </a:p>
          <a:p>
            <a:pPr lvl="0" algn="ctr">
              <a:spcBef>
                <a:spcPct val="0"/>
              </a:spcBef>
              <a:defRPr/>
            </a:pPr>
            <a:r>
              <a:rPr lang="en-US" sz="2000" dirty="0">
                <a:solidFill>
                  <a:srgbClr val="002060"/>
                </a:solidFill>
                <a:latin typeface="Garamond" pitchFamily="18" charset="0"/>
              </a:rPr>
              <a:t>Covenant University, Ota</a:t>
            </a:r>
          </a:p>
          <a:p>
            <a:pPr lvl="0" algn="ctr">
              <a:spcBef>
                <a:spcPct val="0"/>
              </a:spcBef>
              <a:defRPr/>
            </a:pPr>
            <a:r>
              <a:rPr lang="en-US" sz="2000" dirty="0">
                <a:solidFill>
                  <a:srgbClr val="002060"/>
                </a:solidFill>
                <a:latin typeface="Garamond" pitchFamily="18" charset="0"/>
              </a:rPr>
              <a:t>Nigeria </a:t>
            </a:r>
            <a:endParaRPr lang="en-US" sz="2000" dirty="0"/>
          </a:p>
        </p:txBody>
      </p:sp>
      <p:sp>
        <p:nvSpPr>
          <p:cNvPr id="6" name="Title 1"/>
          <p:cNvSpPr txBox="1">
            <a:spLocks/>
          </p:cNvSpPr>
          <p:nvPr/>
        </p:nvSpPr>
        <p:spPr>
          <a:xfrm>
            <a:off x="460376" y="76200"/>
            <a:ext cx="10971212" cy="1066800"/>
          </a:xfrm>
          <a:prstGeom prst="rect">
            <a:avLst/>
          </a:prstGeom>
          <a:solidFill>
            <a:schemeClr val="bg1"/>
          </a:solidFill>
          <a:ln w="57150">
            <a:noFill/>
          </a:ln>
        </p:spPr>
        <p:txBody>
          <a:bodyPr vert="horz" lIns="91440" tIns="45720" rIns="91440" bIns="45720" rtlCol="0" anchor="ctr">
            <a:normAutofit fontScale="85000" lnSpcReduction="10000"/>
          </a:bodyPr>
          <a:lstStyle>
            <a:lvl1pPr algn="l" defTabSz="914400" rtl="0" eaLnBrk="1" latinLnBrk="0" hangingPunct="1">
              <a:spcBef>
                <a:spcPct val="0"/>
              </a:spcBef>
              <a:buNone/>
              <a:defRPr sz="5400" b="1" kern="1200">
                <a:solidFill>
                  <a:schemeClr val="tx1">
                    <a:lumMod val="95000"/>
                    <a:lumOff val="5000"/>
                  </a:schemeClr>
                </a:solidFill>
                <a:latin typeface="Rockwell Condensed" pitchFamily="18" charset="0"/>
                <a:ea typeface="+mj-ea"/>
                <a:cs typeface="Times New Roman" pitchFamily="18" charset="0"/>
              </a:defRPr>
            </a:lvl1pPr>
          </a:lstStyle>
          <a:p>
            <a:pPr algn="ctr"/>
            <a:r>
              <a:rPr lang="en-US" sz="3200" b="0" dirty="0" smtClean="0">
                <a:solidFill>
                  <a:srgbClr val="002060"/>
                </a:solidFill>
                <a:latin typeface="Garamond" pitchFamily="18" charset="0"/>
              </a:rPr>
              <a:t>PET328: COMPUTER APPLICATIONS IN PETROLEUM ENGINEERING</a:t>
            </a:r>
          </a:p>
          <a:p>
            <a:pPr algn="ctr"/>
            <a:r>
              <a:rPr lang="en-US" sz="3200" b="0" dirty="0" smtClean="0">
                <a:solidFill>
                  <a:srgbClr val="C00000"/>
                </a:solidFill>
                <a:latin typeface="Garamond" pitchFamily="18" charset="0"/>
              </a:rPr>
              <a:t>(With Python Programming)</a:t>
            </a:r>
            <a:endParaRPr lang="en-US" sz="3200" b="0" dirty="0">
              <a:solidFill>
                <a:srgbClr val="C00000"/>
              </a:solidFill>
            </a:endParaRPr>
          </a:p>
        </p:txBody>
      </p:sp>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24000"/>
            <a:ext cx="536944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512" y="1524000"/>
            <a:ext cx="56292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41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Any text editor program could be used for this purpose, as long as the file is saved as a .</a:t>
            </a:r>
            <a:r>
              <a:rPr lang="en-US" sz="2400" dirty="0" err="1" smtClean="0">
                <a:solidFill>
                  <a:srgbClr val="003399"/>
                </a:solidFill>
                <a:latin typeface="Garamond" pitchFamily="18" charset="0"/>
              </a:rPr>
              <a:t>py</a:t>
            </a:r>
            <a:r>
              <a:rPr lang="en-US" sz="2400" dirty="0" smtClean="0">
                <a:solidFill>
                  <a:srgbClr val="003399"/>
                </a:solidFill>
                <a:latin typeface="Garamond" pitchFamily="18" charset="0"/>
              </a:rPr>
              <a:t> file.</a:t>
            </a:r>
          </a:p>
          <a:p>
            <a:pPr>
              <a:lnSpc>
                <a:spcPct val="150000"/>
              </a:lnSpc>
              <a:buSzPct val="100000"/>
            </a:pPr>
            <a:r>
              <a:rPr lang="en-US" sz="2400" dirty="0" smtClean="0">
                <a:solidFill>
                  <a:srgbClr val="003399"/>
                </a:solidFill>
                <a:latin typeface="Garamond" pitchFamily="18" charset="0"/>
              </a:rPr>
              <a:t>Good, Python has an in-built text editor for this purpose.</a:t>
            </a:r>
          </a:p>
        </p:txBody>
      </p:sp>
    </p:spTree>
    <p:extLst>
      <p:ext uri="{BB962C8B-B14F-4D97-AF65-F5344CB8AC3E}">
        <p14:creationId xmlns:p14="http://schemas.microsoft.com/office/powerpoint/2010/main" val="2705546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240065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To launch Python’s in-built code editor, just click on the </a:t>
            </a:r>
            <a:r>
              <a:rPr lang="en-US" sz="2400" dirty="0" smtClean="0">
                <a:solidFill>
                  <a:srgbClr val="FF0000"/>
                </a:solidFill>
                <a:latin typeface="Garamond" pitchFamily="18" charset="0"/>
              </a:rPr>
              <a:t>File</a:t>
            </a:r>
            <a:r>
              <a:rPr lang="en-US" sz="2400" dirty="0" smtClean="0">
                <a:solidFill>
                  <a:srgbClr val="003399"/>
                </a:solidFill>
                <a:latin typeface="Garamond" pitchFamily="18" charset="0"/>
              </a:rPr>
              <a:t> menu and choose </a:t>
            </a:r>
            <a:r>
              <a:rPr lang="en-US" sz="2400" dirty="0" smtClean="0">
                <a:solidFill>
                  <a:srgbClr val="FF0000"/>
                </a:solidFill>
                <a:latin typeface="Garamond" pitchFamily="18" charset="0"/>
              </a:rPr>
              <a:t>New File</a:t>
            </a:r>
            <a:r>
              <a:rPr lang="en-US" sz="2400" dirty="0" smtClean="0">
                <a:solidFill>
                  <a:srgbClr val="003399"/>
                </a:solidFill>
                <a:latin typeface="Garamond" pitchFamily="18" charset="0"/>
              </a:rPr>
              <a:t>.</a:t>
            </a:r>
          </a:p>
        </p:txBody>
      </p:sp>
      <p:pic>
        <p:nvPicPr>
          <p:cNvPr id="6" name="Picture 5"/>
          <p:cNvPicPr/>
          <p:nvPr/>
        </p:nvPicPr>
        <p:blipFill>
          <a:blip r:embed="rId3"/>
          <a:stretch>
            <a:fillRect/>
          </a:stretch>
        </p:blipFill>
        <p:spPr>
          <a:xfrm>
            <a:off x="5640387" y="1447800"/>
            <a:ext cx="6128067" cy="4495800"/>
          </a:xfrm>
          <a:prstGeom prst="rect">
            <a:avLst/>
          </a:prstGeom>
        </p:spPr>
      </p:pic>
    </p:spTree>
    <p:extLst>
      <p:ext uri="{BB962C8B-B14F-4D97-AF65-F5344CB8AC3E}">
        <p14:creationId xmlns:p14="http://schemas.microsoft.com/office/powerpoint/2010/main" val="192865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p:txBody>
      </p:sp>
      <p:pic>
        <p:nvPicPr>
          <p:cNvPr id="1026" name="Picture 2" descr="F:\Capture\Capture 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2" y="2514600"/>
            <a:ext cx="5029200" cy="32228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Capture\Capture 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587" y="3657600"/>
            <a:ext cx="6353175" cy="2190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021387" y="1914435"/>
            <a:ext cx="5637212" cy="1200329"/>
          </a:xfrm>
          <a:prstGeom prst="rect">
            <a:avLst/>
          </a:prstGeom>
        </p:spPr>
        <p:txBody>
          <a:bodyPr wrap="square" numCol="1">
            <a:spAutoFit/>
          </a:bodyPr>
          <a:lstStyle/>
          <a:p>
            <a:pPr>
              <a:lnSpc>
                <a:spcPct val="150000"/>
              </a:lnSpc>
              <a:buSzPct val="100000"/>
            </a:pPr>
            <a:r>
              <a:rPr lang="en-US" sz="2400" dirty="0" smtClean="0">
                <a:solidFill>
                  <a:srgbClr val="003399"/>
                </a:solidFill>
                <a:latin typeface="Garamond" pitchFamily="18" charset="0"/>
              </a:rPr>
              <a:t>Once the editor is opened, you can type in your lines of codes. </a:t>
            </a:r>
          </a:p>
        </p:txBody>
      </p:sp>
    </p:spTree>
    <p:extLst>
      <p:ext uri="{BB962C8B-B14F-4D97-AF65-F5344CB8AC3E}">
        <p14:creationId xmlns:p14="http://schemas.microsoft.com/office/powerpoint/2010/main" val="2627625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Before submitting the lines of codes in the code editor to the Python interpreter, you need to save the editor file.</a:t>
            </a:r>
          </a:p>
          <a:p>
            <a:pPr>
              <a:lnSpc>
                <a:spcPct val="150000"/>
              </a:lnSpc>
              <a:buSzPct val="100000"/>
            </a:pPr>
            <a:r>
              <a:rPr lang="en-US" sz="2400" dirty="0" smtClean="0">
                <a:solidFill>
                  <a:srgbClr val="003399"/>
                </a:solidFill>
                <a:latin typeface="Garamond" pitchFamily="18" charset="0"/>
              </a:rPr>
              <a:t>To save, simply go the </a:t>
            </a:r>
            <a:r>
              <a:rPr lang="en-US" sz="2400" dirty="0" smtClean="0">
                <a:solidFill>
                  <a:srgbClr val="FF0000"/>
                </a:solidFill>
                <a:latin typeface="Garamond" pitchFamily="18" charset="0"/>
              </a:rPr>
              <a:t>File</a:t>
            </a:r>
            <a:r>
              <a:rPr lang="en-US" sz="2400" dirty="0" smtClean="0">
                <a:solidFill>
                  <a:srgbClr val="003399"/>
                </a:solidFill>
                <a:latin typeface="Garamond" pitchFamily="18" charset="0"/>
              </a:rPr>
              <a:t> menu and choose </a:t>
            </a:r>
            <a:r>
              <a:rPr lang="en-US" sz="2400" dirty="0" smtClean="0">
                <a:solidFill>
                  <a:srgbClr val="FF0000"/>
                </a:solidFill>
                <a:latin typeface="Garamond" pitchFamily="18" charset="0"/>
              </a:rPr>
              <a:t>Save As </a:t>
            </a:r>
            <a:r>
              <a:rPr lang="en-US" sz="2400" dirty="0" smtClean="0">
                <a:solidFill>
                  <a:srgbClr val="003399"/>
                </a:solidFill>
                <a:latin typeface="Garamond" pitchFamily="18" charset="0"/>
              </a:rPr>
              <a:t> </a:t>
            </a:r>
          </a:p>
        </p:txBody>
      </p:sp>
      <p:pic>
        <p:nvPicPr>
          <p:cNvPr id="2050" name="Picture 2" descr="F:\Capture\Capture 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1583650"/>
            <a:ext cx="6124575"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95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Once the file (script) is saved, the code lines can be submitted to the Python interpreter by choosing item ‘</a:t>
            </a:r>
            <a:r>
              <a:rPr lang="en-US" sz="2400" dirty="0" smtClean="0">
                <a:solidFill>
                  <a:srgbClr val="FF0000"/>
                </a:solidFill>
                <a:latin typeface="Garamond" pitchFamily="18" charset="0"/>
              </a:rPr>
              <a:t>Run Module</a:t>
            </a:r>
            <a:r>
              <a:rPr lang="en-US" sz="2400" dirty="0" smtClean="0">
                <a:solidFill>
                  <a:srgbClr val="003399"/>
                </a:solidFill>
                <a:latin typeface="Garamond" pitchFamily="18" charset="0"/>
              </a:rPr>
              <a:t>’ in the </a:t>
            </a:r>
            <a:r>
              <a:rPr lang="en-US" sz="2400" dirty="0" smtClean="0">
                <a:solidFill>
                  <a:srgbClr val="FF0000"/>
                </a:solidFill>
                <a:latin typeface="Garamond" pitchFamily="18" charset="0"/>
              </a:rPr>
              <a:t>Run</a:t>
            </a:r>
            <a:r>
              <a:rPr lang="en-US" sz="2400" dirty="0" smtClean="0">
                <a:solidFill>
                  <a:srgbClr val="003399"/>
                </a:solidFill>
                <a:latin typeface="Garamond" pitchFamily="18" charset="0"/>
              </a:rPr>
              <a:t> menu.</a:t>
            </a:r>
          </a:p>
          <a:p>
            <a:pPr>
              <a:lnSpc>
                <a:spcPct val="150000"/>
              </a:lnSpc>
              <a:buSzPct val="100000"/>
            </a:pPr>
            <a:r>
              <a:rPr lang="en-US" sz="2400" dirty="0" smtClean="0">
                <a:solidFill>
                  <a:srgbClr val="003399"/>
                </a:solidFill>
                <a:latin typeface="Garamond" pitchFamily="18" charset="0"/>
              </a:rPr>
              <a:t>The output of the code execution (if any) is subsequently displayed on the Python console.</a:t>
            </a:r>
          </a:p>
        </p:txBody>
      </p:sp>
      <p:pic>
        <p:nvPicPr>
          <p:cNvPr id="3074" name="Picture 2" descr="F:\Capture\Capture 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1219200"/>
            <a:ext cx="63817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F:\Capture\Capture 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7" y="3810000"/>
            <a:ext cx="63531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451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11428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is an open source version control software.</a:t>
            </a:r>
          </a:p>
          <a:p>
            <a:pPr>
              <a:lnSpc>
                <a:spcPct val="150000"/>
              </a:lnSpc>
              <a:buSzPct val="100000"/>
            </a:pPr>
            <a:r>
              <a:rPr lang="en-US" sz="2400" dirty="0" smtClean="0">
                <a:solidFill>
                  <a:srgbClr val="FF0000"/>
                </a:solidFill>
                <a:latin typeface="Garamond" pitchFamily="18" charset="0"/>
              </a:rPr>
              <a:t>What is Version Control?</a:t>
            </a:r>
          </a:p>
          <a:p>
            <a:pPr>
              <a:lnSpc>
                <a:spcPct val="150000"/>
              </a:lnSpc>
              <a:buSzPct val="100000"/>
            </a:pPr>
            <a:r>
              <a:rPr lang="en-US" sz="2400" dirty="0" smtClean="0">
                <a:solidFill>
                  <a:srgbClr val="003399"/>
                </a:solidFill>
                <a:latin typeface="Garamond" pitchFamily="18" charset="0"/>
              </a:rPr>
              <a:t>Version control (VC) is a system used for keeping track of changes made to a file over time. As the changes are made, the system records and save the state of the file at instances indicated by the user. Such user can revert back to a previous version of the file when necessary.</a:t>
            </a:r>
          </a:p>
          <a:p>
            <a:pPr>
              <a:lnSpc>
                <a:spcPct val="150000"/>
              </a:lnSpc>
              <a:buSzPct val="100000"/>
            </a:pPr>
            <a:r>
              <a:rPr lang="en-US" sz="2400" dirty="0" smtClean="0">
                <a:solidFill>
                  <a:srgbClr val="003399"/>
                </a:solidFill>
                <a:latin typeface="Garamond" pitchFamily="18" charset="0"/>
              </a:rPr>
              <a:t>Essentially, the VC system keeps the latest version of the file but also keeps a record of all changes between all versions.</a:t>
            </a:r>
          </a:p>
        </p:txBody>
      </p:sp>
      <p:pic>
        <p:nvPicPr>
          <p:cNvPr id="9218" name="Picture 2" descr="F:\Capture\Capture 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981200"/>
            <a:ext cx="17526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F:\Capture\Capture 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787" y="2141220"/>
            <a:ext cx="11715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Capture\Capture 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587" y="1524000"/>
            <a:ext cx="24003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90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553997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And, there is something called Distributed Version Control (DVC)</a:t>
            </a:r>
          </a:p>
          <a:p>
            <a:pPr>
              <a:lnSpc>
                <a:spcPct val="150000"/>
              </a:lnSpc>
              <a:buSzPct val="100000"/>
            </a:pPr>
            <a:r>
              <a:rPr lang="en-US" sz="2400" dirty="0" smtClean="0">
                <a:solidFill>
                  <a:srgbClr val="FF0000"/>
                </a:solidFill>
                <a:latin typeface="Garamond" pitchFamily="18" charset="0"/>
              </a:rPr>
              <a:t>What is Distributed Version Control?</a:t>
            </a:r>
          </a:p>
          <a:p>
            <a:pPr>
              <a:buSzPct val="100000"/>
            </a:pPr>
            <a:r>
              <a:rPr lang="en-US" sz="2400" dirty="0" smtClean="0">
                <a:solidFill>
                  <a:srgbClr val="003399"/>
                </a:solidFill>
                <a:latin typeface="Garamond" pitchFamily="18" charset="0"/>
              </a:rPr>
              <a:t>Typically, real life projects (including oilfield digital projects) are done by teams whose members need to collaborate – work together on same files. Individual members of the team can make changes to such shared files. There is therefore a need to make such file available on a central server and to keep track of the following:</a:t>
            </a:r>
          </a:p>
          <a:p>
            <a:pPr marL="342900" indent="-342900">
              <a:lnSpc>
                <a:spcPct val="150000"/>
              </a:lnSpc>
              <a:buSzPct val="100000"/>
              <a:buBlip>
                <a:blip r:embed="rId2"/>
              </a:buBlip>
            </a:pPr>
            <a:r>
              <a:rPr lang="en-US" sz="2400" dirty="0" smtClean="0">
                <a:solidFill>
                  <a:srgbClr val="003399"/>
                </a:solidFill>
                <a:latin typeface="Garamond" pitchFamily="18" charset="0"/>
              </a:rPr>
              <a:t>who made what change?</a:t>
            </a:r>
          </a:p>
          <a:p>
            <a:pPr marL="342900" indent="-342900">
              <a:lnSpc>
                <a:spcPct val="150000"/>
              </a:lnSpc>
              <a:buSzPct val="100000"/>
              <a:buBlip>
                <a:blip r:embed="rId2"/>
              </a:buBlip>
            </a:pPr>
            <a:r>
              <a:rPr lang="en-US" sz="2400" dirty="0" smtClean="0">
                <a:solidFill>
                  <a:srgbClr val="003399"/>
                </a:solidFill>
                <a:latin typeface="Garamond" pitchFamily="18" charset="0"/>
              </a:rPr>
              <a:t>When was the change made?</a:t>
            </a:r>
          </a:p>
          <a:p>
            <a:pPr marL="342900" indent="-342900">
              <a:lnSpc>
                <a:spcPct val="150000"/>
              </a:lnSpc>
              <a:buSzPct val="100000"/>
              <a:buBlip>
                <a:blip r:embed="rId2"/>
              </a:buBlip>
            </a:pPr>
            <a:r>
              <a:rPr lang="en-US" sz="2400" dirty="0" smtClean="0">
                <a:solidFill>
                  <a:srgbClr val="003399"/>
                </a:solidFill>
                <a:latin typeface="Garamond" pitchFamily="18" charset="0"/>
              </a:rPr>
              <a:t>Why </a:t>
            </a:r>
            <a:r>
              <a:rPr lang="en-US" sz="2400" dirty="0">
                <a:solidFill>
                  <a:srgbClr val="003399"/>
                </a:solidFill>
                <a:latin typeface="Garamond" pitchFamily="18" charset="0"/>
              </a:rPr>
              <a:t>was the change made?</a:t>
            </a:r>
            <a:endParaRPr lang="en-US" sz="2400" dirty="0" smtClean="0">
              <a:solidFill>
                <a:srgbClr val="003399"/>
              </a:solidFill>
              <a:latin typeface="Garamond" pitchFamily="18" charset="0"/>
            </a:endParaRPr>
          </a:p>
        </p:txBody>
      </p:sp>
      <p:pic>
        <p:nvPicPr>
          <p:cNvPr id="10242" name="Picture 2" descr="F:\Capture\Capture 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387" y="4267200"/>
            <a:ext cx="4067176" cy="291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7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498598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And, there is something called Distributed Version Control (DVC)</a:t>
            </a:r>
          </a:p>
          <a:p>
            <a:pPr>
              <a:lnSpc>
                <a:spcPct val="150000"/>
              </a:lnSpc>
              <a:buSzPct val="100000"/>
            </a:pPr>
            <a:r>
              <a:rPr lang="en-US" sz="2400" dirty="0" smtClean="0">
                <a:solidFill>
                  <a:srgbClr val="FF0000"/>
                </a:solidFill>
                <a:latin typeface="Garamond" pitchFamily="18" charset="0"/>
              </a:rPr>
              <a:t>What is Distributed Version Control?</a:t>
            </a:r>
          </a:p>
          <a:p>
            <a:pPr>
              <a:buSzPct val="100000"/>
            </a:pPr>
            <a:r>
              <a:rPr lang="en-US" sz="2400" dirty="0" smtClean="0">
                <a:solidFill>
                  <a:srgbClr val="003399"/>
                </a:solidFill>
                <a:latin typeface="Garamond" pitchFamily="18" charset="0"/>
              </a:rPr>
              <a:t>A version control system that also comes with the capabilities for collaboration among several people is known as Distributed Version Control system.</a:t>
            </a:r>
          </a:p>
          <a:p>
            <a:pPr>
              <a:buSzPct val="100000"/>
            </a:pPr>
            <a:endParaRPr lang="en-US" sz="2400" dirty="0">
              <a:solidFill>
                <a:srgbClr val="003399"/>
              </a:solidFill>
              <a:latin typeface="Garamond" pitchFamily="18" charset="0"/>
            </a:endParaRPr>
          </a:p>
          <a:p>
            <a:pPr>
              <a:buSzPct val="100000"/>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is a version control system – locally hosted on your system.</a:t>
            </a:r>
          </a:p>
          <a:p>
            <a:pPr>
              <a:buSzPct val="100000"/>
            </a:pPr>
            <a:endParaRPr lang="en-US" sz="2400" dirty="0">
              <a:solidFill>
                <a:srgbClr val="003399"/>
              </a:solidFill>
              <a:latin typeface="Garamond" pitchFamily="18" charset="0"/>
            </a:endParaRPr>
          </a:p>
          <a:p>
            <a:pPr>
              <a:buSzPct val="100000"/>
            </a:pPr>
            <a:r>
              <a:rPr lang="en-US" sz="2400" dirty="0" smtClean="0">
                <a:solidFill>
                  <a:srgbClr val="003399"/>
                </a:solidFill>
                <a:latin typeface="Garamond" pitchFamily="18" charset="0"/>
              </a:rPr>
              <a:t>GitHub is an online platform that interfaces with </a:t>
            </a: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hosting your files on remote servers thereby making them available for collaboration with others.</a:t>
            </a:r>
          </a:p>
        </p:txBody>
      </p:sp>
    </p:spTree>
    <p:extLst>
      <p:ext uri="{BB962C8B-B14F-4D97-AF65-F5344CB8AC3E}">
        <p14:creationId xmlns:p14="http://schemas.microsoft.com/office/powerpoint/2010/main" val="3376787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In this course, we shall be working as a team, therefore, both </a:t>
            </a: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and GitHub are part of tools we shall be using. Essentially, submissions to some assignments shall be in the form of code file editing and sharing between students and the Course Instructor. </a:t>
            </a:r>
          </a:p>
        </p:txBody>
      </p:sp>
    </p:spTree>
    <p:extLst>
      <p:ext uri="{BB962C8B-B14F-4D97-AF65-F5344CB8AC3E}">
        <p14:creationId xmlns:p14="http://schemas.microsoft.com/office/powerpoint/2010/main" val="86851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146174" y="1371600"/>
            <a:ext cx="9448800" cy="4801314"/>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Assignment 1</a:t>
            </a:r>
          </a:p>
          <a:p>
            <a:pPr>
              <a:lnSpc>
                <a:spcPct val="150000"/>
              </a:lnSpc>
              <a:buSzPct val="100000"/>
            </a:pPr>
            <a:r>
              <a:rPr lang="en-US" sz="5400" dirty="0" smtClean="0">
                <a:solidFill>
                  <a:srgbClr val="003399"/>
                </a:solidFill>
                <a:latin typeface="Garamond" panose="02020404030301010803" pitchFamily="18" charset="0"/>
              </a:rPr>
              <a:t> </a:t>
            </a:r>
            <a:r>
              <a:rPr lang="en-US" sz="3200" dirty="0" smtClean="0">
                <a:solidFill>
                  <a:srgbClr val="003399"/>
                </a:solidFill>
                <a:latin typeface="Garamond" panose="02020404030301010803" pitchFamily="18" charset="0"/>
              </a:rPr>
              <a:t>Get the following tools ready on your PC:</a:t>
            </a:r>
          </a:p>
          <a:p>
            <a:pPr marL="457200" indent="-457200">
              <a:lnSpc>
                <a:spcPct val="150000"/>
              </a:lnSpc>
              <a:buSzPct val="100000"/>
              <a:buBlip>
                <a:blip r:embed="rId2"/>
              </a:buBlip>
            </a:pPr>
            <a:r>
              <a:rPr lang="en-US" sz="3200" dirty="0" err="1" smtClean="0">
                <a:solidFill>
                  <a:srgbClr val="003399"/>
                </a:solidFill>
                <a:latin typeface="Garamond" panose="02020404030301010803" pitchFamily="18" charset="0"/>
              </a:rPr>
              <a:t>Git</a:t>
            </a:r>
            <a:r>
              <a:rPr lang="en-US" sz="3200" dirty="0" smtClean="0">
                <a:solidFill>
                  <a:srgbClr val="003399"/>
                </a:solidFill>
                <a:latin typeface="Garamond" panose="02020404030301010803" pitchFamily="18" charset="0"/>
              </a:rPr>
              <a:t> - install</a:t>
            </a:r>
          </a:p>
          <a:p>
            <a:pPr marL="457200" indent="-457200">
              <a:lnSpc>
                <a:spcPct val="150000"/>
              </a:lnSpc>
              <a:buSzPct val="100000"/>
              <a:buBlip>
                <a:blip r:embed="rId2"/>
              </a:buBlip>
            </a:pPr>
            <a:r>
              <a:rPr lang="en-US" sz="3200" dirty="0" smtClean="0">
                <a:solidFill>
                  <a:srgbClr val="003399"/>
                </a:solidFill>
                <a:latin typeface="Garamond" panose="02020404030301010803" pitchFamily="18" charset="0"/>
              </a:rPr>
              <a:t>A user account on github.com</a:t>
            </a:r>
          </a:p>
          <a:p>
            <a:pPr marL="457200" indent="-457200">
              <a:lnSpc>
                <a:spcPct val="150000"/>
              </a:lnSpc>
              <a:buSzPct val="100000"/>
              <a:buBlip>
                <a:blip r:embed="rId2"/>
              </a:buBlip>
            </a:pPr>
            <a:r>
              <a:rPr lang="en-US" sz="3200" dirty="0" smtClean="0">
                <a:solidFill>
                  <a:srgbClr val="003399"/>
                </a:solidFill>
                <a:latin typeface="Garamond" panose="02020404030301010803" pitchFamily="18" charset="0"/>
              </a:rPr>
              <a:t>GitHub desktop - install</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129173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OUTLINE</a:t>
            </a:r>
          </a:p>
        </p:txBody>
      </p:sp>
      <p:sp>
        <p:nvSpPr>
          <p:cNvPr id="6" name="Rectangle 5"/>
          <p:cNvSpPr/>
          <p:nvPr/>
        </p:nvSpPr>
        <p:spPr>
          <a:xfrm>
            <a:off x="-74613" y="8382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Preambles</a:t>
            </a:r>
          </a:p>
          <a:p>
            <a:pPr marL="800100" lvl="1" indent="-342900">
              <a:buSzPct val="100000"/>
              <a:buBlip>
                <a:blip r:embed="rId2"/>
              </a:buBlip>
            </a:pPr>
            <a:r>
              <a:rPr lang="en-US" sz="1600" dirty="0" smtClean="0">
                <a:solidFill>
                  <a:srgbClr val="FF0000"/>
                </a:solidFill>
                <a:latin typeface="Garamond" panose="02020404030301010803" pitchFamily="18" charset="0"/>
              </a:rPr>
              <a:t>The Appetizer</a:t>
            </a:r>
          </a:p>
          <a:p>
            <a:pPr marL="800100" lvl="1" indent="-342900">
              <a:buSzPct val="100000"/>
              <a:buBlip>
                <a:blip r:embed="rId2"/>
              </a:buBlip>
            </a:pPr>
            <a:r>
              <a:rPr lang="en-US" sz="1600" dirty="0" smtClean="0">
                <a:solidFill>
                  <a:srgbClr val="FF0000"/>
                </a:solidFill>
                <a:latin typeface="Garamond" panose="02020404030301010803" pitchFamily="18" charset="0"/>
              </a:rPr>
              <a:t>The Toolbox</a:t>
            </a:r>
          </a:p>
          <a:p>
            <a:pPr marL="800100" lvl="1" indent="-342900">
              <a:buSzPct val="100000"/>
              <a:buBlip>
                <a:blip r:embed="rId2"/>
              </a:buBlip>
            </a:pPr>
            <a:r>
              <a:rPr lang="en-US" sz="1600" dirty="0" smtClean="0">
                <a:solidFill>
                  <a:srgbClr val="FF0000"/>
                </a:solidFill>
                <a:latin typeface="Garamond" panose="02020404030301010803" pitchFamily="18" charset="0"/>
              </a:rPr>
              <a:t>The Embedded Course</a:t>
            </a:r>
          </a:p>
          <a:p>
            <a:pPr marL="800100" lvl="1" indent="-342900">
              <a:buSzPct val="100000"/>
              <a:buBlip>
                <a:blip r:embed="rId2"/>
              </a:buBlip>
            </a:pPr>
            <a:r>
              <a:rPr lang="en-US" sz="1600" dirty="0" smtClean="0">
                <a:solidFill>
                  <a:srgbClr val="FF0000"/>
                </a:solidFill>
                <a:latin typeface="Garamond" panose="02020404030301010803" pitchFamily="18" charset="0"/>
              </a:rPr>
              <a:t>Introduction to Computer Programming</a:t>
            </a:r>
          </a:p>
        </p:txBody>
      </p:sp>
      <p:pic>
        <p:nvPicPr>
          <p:cNvPr id="7" name="Picture 2" descr="http://wsfcs.k12.nc.us/cms/lib/NC01001395/Centricity/Domain/926/Pictures/course_outlin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127" y="1547156"/>
            <a:ext cx="28956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363787" y="2118717"/>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Getting Started with Python</a:t>
            </a:r>
          </a:p>
          <a:p>
            <a:pPr marL="800100" lvl="1" indent="-342900">
              <a:buSzPct val="100000"/>
              <a:buBlip>
                <a:blip r:embed="rId2"/>
              </a:buBlip>
            </a:pPr>
            <a:r>
              <a:rPr lang="en-US" sz="1600" dirty="0" smtClean="0">
                <a:solidFill>
                  <a:srgbClr val="FF0000"/>
                </a:solidFill>
                <a:latin typeface="Garamond" panose="02020404030301010803" pitchFamily="18" charset="0"/>
              </a:rPr>
              <a:t>Basic Python Objects</a:t>
            </a:r>
          </a:p>
          <a:p>
            <a:pPr marL="800100" lvl="1" indent="-342900">
              <a:buSzPct val="100000"/>
              <a:buBlip>
                <a:blip r:embed="rId2"/>
              </a:buBlip>
            </a:pPr>
            <a:r>
              <a:rPr lang="en-US" sz="1600" dirty="0" smtClean="0">
                <a:solidFill>
                  <a:srgbClr val="FF0000"/>
                </a:solidFill>
                <a:latin typeface="Garamond" panose="02020404030301010803" pitchFamily="18" charset="0"/>
              </a:rPr>
              <a:t>Conditional Execution</a:t>
            </a:r>
          </a:p>
          <a:p>
            <a:pPr marL="800100" lvl="1" indent="-342900">
              <a:buSzPct val="100000"/>
              <a:buBlip>
                <a:blip r:embed="rId2"/>
              </a:buBlip>
            </a:pPr>
            <a:r>
              <a:rPr lang="en-US" sz="1600" dirty="0" smtClean="0">
                <a:solidFill>
                  <a:srgbClr val="FF0000"/>
                </a:solidFill>
                <a:latin typeface="Garamond" panose="02020404030301010803" pitchFamily="18" charset="0"/>
              </a:rPr>
              <a:t>Repeated Execution</a:t>
            </a:r>
          </a:p>
          <a:p>
            <a:pPr marL="800100" lvl="1" indent="-342900">
              <a:buSzPct val="100000"/>
              <a:buBlip>
                <a:blip r:embed="rId2"/>
              </a:buBlip>
            </a:pPr>
            <a:r>
              <a:rPr lang="en-US" sz="1600" dirty="0" smtClean="0">
                <a:solidFill>
                  <a:srgbClr val="FF0000"/>
                </a:solidFill>
                <a:latin typeface="Garamond" panose="02020404030301010803" pitchFamily="18" charset="0"/>
              </a:rPr>
              <a:t>Functions</a:t>
            </a:r>
          </a:p>
        </p:txBody>
      </p:sp>
      <p:sp>
        <p:nvSpPr>
          <p:cNvPr id="8" name="Rectangle 7"/>
          <p:cNvSpPr/>
          <p:nvPr/>
        </p:nvSpPr>
        <p:spPr>
          <a:xfrm>
            <a:off x="4421187" y="31242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Python Data Structures</a:t>
            </a:r>
          </a:p>
          <a:p>
            <a:pPr marL="800100" lvl="1" indent="-342900">
              <a:buSzPct val="100000"/>
              <a:buBlip>
                <a:blip r:embed="rId2"/>
              </a:buBlip>
            </a:pPr>
            <a:r>
              <a:rPr lang="en-US" sz="1600" dirty="0" smtClean="0">
                <a:solidFill>
                  <a:srgbClr val="FF0000"/>
                </a:solidFill>
                <a:latin typeface="Garamond" panose="02020404030301010803" pitchFamily="18" charset="0"/>
              </a:rPr>
              <a:t>Strings</a:t>
            </a:r>
          </a:p>
          <a:p>
            <a:pPr marL="800100" lvl="1" indent="-342900">
              <a:buSzPct val="100000"/>
              <a:buBlip>
                <a:blip r:embed="rId2"/>
              </a:buBlip>
            </a:pPr>
            <a:r>
              <a:rPr lang="en-US" sz="1600" dirty="0" smtClean="0">
                <a:solidFill>
                  <a:srgbClr val="FF0000"/>
                </a:solidFill>
                <a:latin typeface="Garamond" panose="02020404030301010803" pitchFamily="18" charset="0"/>
              </a:rPr>
              <a:t>Lists</a:t>
            </a:r>
          </a:p>
          <a:p>
            <a:pPr marL="800100" lvl="1" indent="-342900">
              <a:buSzPct val="100000"/>
              <a:buBlip>
                <a:blip r:embed="rId2"/>
              </a:buBlip>
            </a:pPr>
            <a:r>
              <a:rPr lang="en-US" sz="1600" dirty="0" smtClean="0">
                <a:solidFill>
                  <a:srgbClr val="FF0000"/>
                </a:solidFill>
                <a:latin typeface="Garamond" panose="02020404030301010803" pitchFamily="18" charset="0"/>
              </a:rPr>
              <a:t>Tuples</a:t>
            </a:r>
          </a:p>
          <a:p>
            <a:pPr marL="800100" lvl="1" indent="-342900">
              <a:buSzPct val="100000"/>
              <a:buBlip>
                <a:blip r:embed="rId2"/>
              </a:buBlip>
            </a:pPr>
            <a:r>
              <a:rPr lang="en-US" sz="1600" dirty="0" smtClean="0">
                <a:solidFill>
                  <a:srgbClr val="FF0000"/>
                </a:solidFill>
                <a:latin typeface="Garamond" panose="02020404030301010803" pitchFamily="18" charset="0"/>
              </a:rPr>
              <a:t>Dictionaries</a:t>
            </a:r>
          </a:p>
        </p:txBody>
      </p:sp>
      <p:sp>
        <p:nvSpPr>
          <p:cNvPr id="9" name="Rectangle 8"/>
          <p:cNvSpPr/>
          <p:nvPr/>
        </p:nvSpPr>
        <p:spPr>
          <a:xfrm>
            <a:off x="6249987" y="41910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Some Python Libraries</a:t>
            </a:r>
          </a:p>
          <a:p>
            <a:pPr marL="800100" lvl="1" indent="-342900">
              <a:buSzPct val="100000"/>
              <a:buBlip>
                <a:blip r:embed="rId2"/>
              </a:buBlip>
            </a:pPr>
            <a:r>
              <a:rPr lang="en-US" sz="1600" dirty="0" err="1" smtClean="0">
                <a:solidFill>
                  <a:srgbClr val="FF0000"/>
                </a:solidFill>
                <a:latin typeface="Garamond" panose="02020404030301010803" pitchFamily="18" charset="0"/>
              </a:rPr>
              <a:t>NumPy</a:t>
            </a:r>
            <a:endParaRPr lang="en-US" sz="1600" dirty="0" smtClean="0">
              <a:solidFill>
                <a:srgbClr val="FF0000"/>
              </a:solidFill>
              <a:latin typeface="Garamond" panose="02020404030301010803" pitchFamily="18" charset="0"/>
            </a:endParaRPr>
          </a:p>
          <a:p>
            <a:pPr marL="800100" lvl="1" indent="-342900">
              <a:buSzPct val="100000"/>
              <a:buBlip>
                <a:blip r:embed="rId2"/>
              </a:buBlip>
            </a:pPr>
            <a:r>
              <a:rPr lang="en-US" sz="1600" dirty="0" err="1" smtClean="0">
                <a:solidFill>
                  <a:srgbClr val="FF0000"/>
                </a:solidFill>
                <a:latin typeface="Garamond" panose="02020404030301010803" pitchFamily="18" charset="0"/>
              </a:rPr>
              <a:t>Matplotlib</a:t>
            </a:r>
            <a:endParaRPr lang="en-US" sz="1600" dirty="0" smtClean="0">
              <a:solidFill>
                <a:srgbClr val="FF0000"/>
              </a:solidFill>
              <a:latin typeface="Garamond" panose="02020404030301010803" pitchFamily="18" charset="0"/>
            </a:endParaRPr>
          </a:p>
          <a:p>
            <a:pPr marL="800100" lvl="1" indent="-342900">
              <a:buSzPct val="100000"/>
              <a:buBlip>
                <a:blip r:embed="rId2"/>
              </a:buBlip>
            </a:pPr>
            <a:r>
              <a:rPr lang="en-US" sz="1600" dirty="0" smtClean="0">
                <a:solidFill>
                  <a:srgbClr val="FF0000"/>
                </a:solidFill>
                <a:latin typeface="Garamond" panose="02020404030301010803" pitchFamily="18" charset="0"/>
              </a:rPr>
              <a:t>Pandas</a:t>
            </a:r>
          </a:p>
          <a:p>
            <a:pPr marL="800100" lvl="1" indent="-342900">
              <a:buSzPct val="100000"/>
              <a:buBlip>
                <a:blip r:embed="rId2"/>
              </a:buBlip>
            </a:pPr>
            <a:r>
              <a:rPr lang="en-US" sz="1600" dirty="0" err="1" smtClean="0">
                <a:solidFill>
                  <a:srgbClr val="FF0000"/>
                </a:solidFill>
                <a:latin typeface="Garamond" panose="02020404030301010803" pitchFamily="18" charset="0"/>
              </a:rPr>
              <a:t>Scikit</a:t>
            </a:r>
            <a:r>
              <a:rPr lang="en-US" sz="1600" dirty="0" smtClean="0">
                <a:solidFill>
                  <a:srgbClr val="FF0000"/>
                </a:solidFill>
                <a:latin typeface="Garamond" panose="02020404030301010803" pitchFamily="18" charset="0"/>
              </a:rPr>
              <a:t>-learn</a:t>
            </a:r>
          </a:p>
        </p:txBody>
      </p:sp>
      <p:sp>
        <p:nvSpPr>
          <p:cNvPr id="11" name="Rectangle 10"/>
          <p:cNvSpPr/>
          <p:nvPr/>
        </p:nvSpPr>
        <p:spPr>
          <a:xfrm>
            <a:off x="8307387" y="5105400"/>
            <a:ext cx="3810000" cy="1292662"/>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Application Projects</a:t>
            </a:r>
          </a:p>
          <a:p>
            <a:pPr marL="800100" lvl="1" indent="-342900">
              <a:buSzPct val="100000"/>
              <a:buBlip>
                <a:blip r:embed="rId2"/>
              </a:buBlip>
            </a:pPr>
            <a:r>
              <a:rPr lang="en-US" sz="1600" dirty="0" smtClean="0">
                <a:solidFill>
                  <a:srgbClr val="FF0000"/>
                </a:solidFill>
                <a:latin typeface="Garamond" panose="02020404030301010803" pitchFamily="18" charset="0"/>
              </a:rPr>
              <a:t>Oil Reservoir Volumetrics</a:t>
            </a:r>
          </a:p>
          <a:p>
            <a:pPr marL="800100" lvl="1" indent="-342900">
              <a:buSzPct val="100000"/>
              <a:buBlip>
                <a:blip r:embed="rId2"/>
              </a:buBlip>
            </a:pPr>
            <a:r>
              <a:rPr lang="en-US" sz="1600" dirty="0" smtClean="0">
                <a:solidFill>
                  <a:srgbClr val="FF0000"/>
                </a:solidFill>
                <a:latin typeface="Garamond" panose="02020404030301010803" pitchFamily="18" charset="0"/>
              </a:rPr>
              <a:t>Material Balance Analysis</a:t>
            </a:r>
          </a:p>
          <a:p>
            <a:pPr marL="800100" lvl="1" indent="-342900">
              <a:buSzPct val="100000"/>
              <a:buBlip>
                <a:blip r:embed="rId2"/>
              </a:buBlip>
            </a:pPr>
            <a:r>
              <a:rPr lang="en-US" sz="1600" dirty="0" smtClean="0">
                <a:solidFill>
                  <a:srgbClr val="FF0000"/>
                </a:solidFill>
                <a:latin typeface="Garamond" panose="02020404030301010803" pitchFamily="18" charset="0"/>
              </a:rPr>
              <a:t>PVT Properties</a:t>
            </a:r>
          </a:p>
        </p:txBody>
      </p:sp>
    </p:spTree>
    <p:extLst>
      <p:ext uri="{BB962C8B-B14F-4D97-AF65-F5344CB8AC3E}">
        <p14:creationId xmlns:p14="http://schemas.microsoft.com/office/powerpoint/2010/main" val="5160171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504612" cy="2400657"/>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a:p>
            <a:pPr algn="ctr">
              <a:lnSpc>
                <a:spcPct val="150000"/>
              </a:lnSpc>
              <a:buSzPct val="100000"/>
            </a:pPr>
            <a:endParaRPr lang="en-US" sz="2400" dirty="0" smtClean="0">
              <a:solidFill>
                <a:srgbClr val="FF0000"/>
              </a:solidFill>
              <a:latin typeface="Garamond" pitchFamily="18" charset="0"/>
            </a:endParaRPr>
          </a:p>
          <a:p>
            <a:pPr>
              <a:lnSpc>
                <a:spcPct val="150000"/>
              </a:lnSpc>
              <a:buSzPct val="100000"/>
            </a:pPr>
            <a:r>
              <a:rPr lang="en-US" sz="2400" dirty="0" smtClean="0">
                <a:solidFill>
                  <a:srgbClr val="003399"/>
                </a:solidFill>
                <a:latin typeface="Garamond" pitchFamily="18" charset="0"/>
              </a:rPr>
              <a:t>A Coursera course is embedded into this course (PET328). It is compulsory that all students completes the Coursera course as it is part of the assessment items in PET328.</a:t>
            </a:r>
          </a:p>
        </p:txBody>
      </p:sp>
      <p:pic>
        <p:nvPicPr>
          <p:cNvPr id="4098" name="Picture 2" descr="F:\Capture\Capture 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85" y="3200401"/>
            <a:ext cx="98679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228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504612" cy="2400657"/>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a:p>
            <a:pPr algn="ctr">
              <a:lnSpc>
                <a:spcPct val="150000"/>
              </a:lnSpc>
              <a:buSzPct val="100000"/>
            </a:pPr>
            <a:endParaRPr lang="en-US" sz="2400" dirty="0" smtClean="0">
              <a:solidFill>
                <a:srgbClr val="FF0000"/>
              </a:solidFill>
              <a:latin typeface="Garamond" pitchFamily="18" charset="0"/>
            </a:endParaRPr>
          </a:p>
          <a:p>
            <a:pPr>
              <a:lnSpc>
                <a:spcPct val="150000"/>
              </a:lnSpc>
              <a:buSzPct val="100000"/>
            </a:pPr>
            <a:r>
              <a:rPr lang="en-US" sz="2400" dirty="0" smtClean="0">
                <a:solidFill>
                  <a:srgbClr val="003399"/>
                </a:solidFill>
                <a:latin typeface="Garamond" pitchFamily="18" charset="0"/>
              </a:rPr>
              <a:t>The embedded course is titled ‘Programming for Everybody (Getting Started with Python).</a:t>
            </a:r>
          </a:p>
          <a:p>
            <a:pPr>
              <a:lnSpc>
                <a:spcPct val="150000"/>
              </a:lnSpc>
              <a:buSzPct val="100000"/>
            </a:pPr>
            <a:r>
              <a:rPr lang="en-US" sz="2400" dirty="0" smtClean="0">
                <a:solidFill>
                  <a:srgbClr val="003399"/>
                </a:solidFill>
                <a:latin typeface="Garamond" pitchFamily="18" charset="0"/>
              </a:rPr>
              <a:t>The course is offered by University of Michigan.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49" y="3981450"/>
            <a:ext cx="105822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030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5637212" cy="3508653"/>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Course</a:t>
            </a:r>
            <a:endParaRPr lang="en-US" sz="2800" dirty="0" smtClean="0">
              <a:solidFill>
                <a:srgbClr val="FF0000"/>
              </a:solidFill>
              <a:latin typeface="Garamond" panose="02020404030301010803" pitchFamily="18" charset="0"/>
            </a:endParaRPr>
          </a:p>
          <a:p>
            <a:pPr>
              <a:lnSpc>
                <a:spcPct val="150000"/>
              </a:lnSpc>
              <a:buSzPct val="100000"/>
            </a:pPr>
            <a:endParaRPr lang="en-US" sz="2400" dirty="0" smtClean="0">
              <a:solidFill>
                <a:srgbClr val="003399"/>
              </a:solidFill>
              <a:latin typeface="Garamond" pitchFamily="18" charset="0"/>
            </a:endParaRPr>
          </a:p>
          <a:p>
            <a:pPr>
              <a:lnSpc>
                <a:spcPct val="150000"/>
              </a:lnSpc>
              <a:buSzPct val="100000"/>
            </a:pPr>
            <a:r>
              <a:rPr lang="en-US" sz="2400" dirty="0" smtClean="0">
                <a:solidFill>
                  <a:srgbClr val="003399"/>
                </a:solidFill>
                <a:latin typeface="Garamond" pitchFamily="18" charset="0"/>
              </a:rPr>
              <a:t>The link to the embedded course has been added to the PET328 course site on Moodle.</a:t>
            </a:r>
          </a:p>
          <a:p>
            <a:pPr>
              <a:lnSpc>
                <a:spcPct val="150000"/>
              </a:lnSpc>
              <a:buSzPct val="100000"/>
            </a:pPr>
            <a:r>
              <a:rPr lang="en-US" sz="2400" dirty="0" smtClean="0">
                <a:solidFill>
                  <a:srgbClr val="003399"/>
                </a:solidFill>
                <a:latin typeface="Garamond" pitchFamily="18" charset="0"/>
              </a:rPr>
              <a:t>To enroll for the Coursera course, simply click on the link. </a:t>
            </a:r>
          </a:p>
        </p:txBody>
      </p:sp>
      <p:pic>
        <p:nvPicPr>
          <p:cNvPr id="6146" name="Picture 2" descr="F:\Capture\Capture 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987" y="1971675"/>
            <a:ext cx="52387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574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4189412" cy="677878"/>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p:txBody>
      </p:sp>
      <p:pic>
        <p:nvPicPr>
          <p:cNvPr id="7170" name="Picture 2" descr="F:\Capture\Capture 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7" y="1978462"/>
            <a:ext cx="105156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88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139547"/>
            <a:ext cx="3503612" cy="3508653"/>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Course</a:t>
            </a:r>
            <a:endParaRPr lang="en-US" sz="2800" dirty="0" smtClean="0">
              <a:solidFill>
                <a:srgbClr val="FF0000"/>
              </a:solidFill>
              <a:latin typeface="Garamond" panose="02020404030301010803" pitchFamily="18" charset="0"/>
            </a:endParaRPr>
          </a:p>
          <a:p>
            <a:pPr marL="342900" indent="-342900">
              <a:lnSpc>
                <a:spcPct val="150000"/>
              </a:lnSpc>
              <a:buSzPct val="100000"/>
              <a:buBlip>
                <a:blip r:embed="rId2"/>
              </a:buBlip>
            </a:pPr>
            <a:endParaRPr lang="en-US" sz="2400" dirty="0" smtClean="0">
              <a:solidFill>
                <a:srgbClr val="003399"/>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When you complete the course, you are awarded a certificate of </a:t>
            </a:r>
            <a:r>
              <a:rPr lang="en-US" sz="2400" dirty="0" err="1" smtClean="0">
                <a:solidFill>
                  <a:srgbClr val="003399"/>
                </a:solidFill>
                <a:latin typeface="Garamond" pitchFamily="18" charset="0"/>
              </a:rPr>
              <a:t>completetion</a:t>
            </a:r>
            <a:r>
              <a:rPr lang="en-US" sz="2400" dirty="0" smtClean="0">
                <a:solidFill>
                  <a:srgbClr val="003399"/>
                </a:solidFill>
                <a:latin typeface="Garamond" pitchFamily="18" charset="0"/>
              </a:rPr>
              <a:t>!!!</a:t>
            </a:r>
          </a:p>
        </p:txBody>
      </p:sp>
      <p:pic>
        <p:nvPicPr>
          <p:cNvPr id="8194" name="Picture 2" descr="F:\Capture\Capture 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87" y="1219200"/>
            <a:ext cx="81471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75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11047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marL="342900" indent="-342900">
              <a:lnSpc>
                <a:spcPct val="150000"/>
              </a:lnSpc>
              <a:buSzPct val="100000"/>
              <a:buBlip>
                <a:blip r:embed="rId2"/>
              </a:buBlip>
            </a:pPr>
            <a:r>
              <a:rPr lang="en-US" sz="2400" dirty="0" smtClean="0">
                <a:solidFill>
                  <a:srgbClr val="003399"/>
                </a:solidFill>
                <a:latin typeface="Garamond" pitchFamily="18" charset="0"/>
              </a:rPr>
              <a:t>Analogy: Programming language vs. Natural language</a:t>
            </a:r>
          </a:p>
          <a:p>
            <a:pPr marL="800100" lvl="1" indent="-342900">
              <a:lnSpc>
                <a:spcPct val="150000"/>
              </a:lnSpc>
              <a:buSzPct val="100000"/>
              <a:buBlip>
                <a:blip r:embed="rId2"/>
              </a:buBlip>
            </a:pPr>
            <a:r>
              <a:rPr lang="en-US" sz="2400" dirty="0" smtClean="0">
                <a:solidFill>
                  <a:srgbClr val="003399"/>
                </a:solidFill>
                <a:latin typeface="Garamond" pitchFamily="18" charset="0"/>
              </a:rPr>
              <a:t>There is a striking similarity between learning programming language and learning natural language. In both cases, the process is thus:</a:t>
            </a:r>
          </a:p>
          <a:p>
            <a:pPr marL="1257300" lvl="2" indent="-342900">
              <a:lnSpc>
                <a:spcPct val="150000"/>
              </a:lnSpc>
              <a:buSzPct val="100000"/>
              <a:buBlip>
                <a:blip r:embed="rId2"/>
              </a:buBlip>
            </a:pPr>
            <a:r>
              <a:rPr lang="en-US" sz="2400" dirty="0" smtClean="0">
                <a:solidFill>
                  <a:srgbClr val="003399"/>
                </a:solidFill>
                <a:latin typeface="Garamond" pitchFamily="18" charset="0"/>
              </a:rPr>
              <a:t>learn the vocabulary and the grammar – spell words, construct sentences etc. </a:t>
            </a:r>
          </a:p>
          <a:p>
            <a:pPr marL="1257300" lvl="2" indent="-342900">
              <a:lnSpc>
                <a:spcPct val="150000"/>
              </a:lnSpc>
              <a:buSzPct val="100000"/>
              <a:buBlip>
                <a:blip r:embed="rId2"/>
              </a:buBlip>
            </a:pPr>
            <a:r>
              <a:rPr lang="en-US" sz="2400" dirty="0" smtClean="0">
                <a:solidFill>
                  <a:srgbClr val="003399"/>
                </a:solidFill>
                <a:latin typeface="Garamond" pitchFamily="18" charset="0"/>
              </a:rPr>
              <a:t>Communicate</a:t>
            </a:r>
          </a:p>
          <a:p>
            <a:pPr marL="1714500" lvl="3" indent="-342900">
              <a:lnSpc>
                <a:spcPct val="150000"/>
              </a:lnSpc>
              <a:buSzPct val="100000"/>
              <a:buBlip>
                <a:blip r:embed="rId2"/>
              </a:buBlip>
            </a:pPr>
            <a:r>
              <a:rPr lang="en-US" sz="2400" dirty="0" smtClean="0">
                <a:solidFill>
                  <a:srgbClr val="003399"/>
                </a:solidFill>
                <a:latin typeface="Garamond" pitchFamily="18" charset="0"/>
              </a:rPr>
              <a:t>natural language: use words, sentences, paragraphs to communicate an idea</a:t>
            </a:r>
          </a:p>
          <a:p>
            <a:pPr marL="1714500" lvl="3" indent="-342900">
              <a:lnSpc>
                <a:spcPct val="150000"/>
              </a:lnSpc>
              <a:buSzPct val="100000"/>
              <a:buBlip>
                <a:blip r:embed="rId2"/>
              </a:buBlip>
            </a:pPr>
            <a:r>
              <a:rPr lang="en-US" sz="2400" dirty="0" smtClean="0">
                <a:solidFill>
                  <a:srgbClr val="003399"/>
                </a:solidFill>
                <a:latin typeface="Garamond" pitchFamily="18" charset="0"/>
              </a:rPr>
              <a:t>Programming language: use keywords, variables, functions, expressions, statements to communicate steps to computer. </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37108060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5103812" cy="304698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marL="342900" indent="-342900">
              <a:lnSpc>
                <a:spcPct val="150000"/>
              </a:lnSpc>
              <a:buSzPct val="100000"/>
              <a:buBlip>
                <a:blip r:embed="rId2"/>
              </a:buBlip>
            </a:pPr>
            <a:r>
              <a:rPr lang="en-US" sz="2400" dirty="0" smtClean="0">
                <a:solidFill>
                  <a:srgbClr val="003399"/>
                </a:solidFill>
                <a:latin typeface="Garamond" pitchFamily="18" charset="0"/>
              </a:rPr>
              <a:t>A program is simply a collection of sequential Python statements written to perform a specific task</a:t>
            </a:r>
          </a:p>
        </p:txBody>
      </p:sp>
      <p:pic>
        <p:nvPicPr>
          <p:cNvPr id="5122" name="Picture 2" descr="F:\PET328 Capture\Capt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87" y="2037249"/>
            <a:ext cx="2571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12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11047412" cy="572464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smtClean="0">
                <a:solidFill>
                  <a:srgbClr val="003399"/>
                </a:solidFill>
                <a:latin typeface="Garamond" pitchFamily="18" charset="0"/>
              </a:rPr>
              <a:t>The following are typical patterns (statement(s)) you see in a program:</a:t>
            </a:r>
          </a:p>
          <a:p>
            <a:pPr marL="800100" lvl="1" indent="-342900">
              <a:lnSpc>
                <a:spcPct val="150000"/>
              </a:lnSpc>
              <a:buSzPct val="100000"/>
              <a:buBlip>
                <a:blip r:embed="rId2"/>
              </a:buBlip>
            </a:pPr>
            <a:r>
              <a:rPr lang="en-US" sz="2400" dirty="0" smtClean="0">
                <a:solidFill>
                  <a:srgbClr val="003399"/>
                </a:solidFill>
                <a:latin typeface="Garamond" pitchFamily="18" charset="0"/>
              </a:rPr>
              <a:t>Input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Output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Sequential execution</a:t>
            </a:r>
          </a:p>
          <a:p>
            <a:pPr marL="800100" lvl="1" indent="-342900">
              <a:lnSpc>
                <a:spcPct val="150000"/>
              </a:lnSpc>
              <a:buSzPct val="100000"/>
              <a:buBlip>
                <a:blip r:embed="rId2"/>
              </a:buBlip>
            </a:pPr>
            <a:r>
              <a:rPr lang="en-US" sz="2400" dirty="0">
                <a:solidFill>
                  <a:srgbClr val="003399"/>
                </a:solidFill>
                <a:latin typeface="Garamond" pitchFamily="18" charset="0"/>
              </a:rPr>
              <a:t>Conditional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Repeated execution (loops)</a:t>
            </a:r>
          </a:p>
          <a:p>
            <a:pPr marL="800100" lvl="1" indent="-342900">
              <a:lnSpc>
                <a:spcPct val="150000"/>
              </a:lnSpc>
              <a:buSzPct val="100000"/>
              <a:buBlip>
                <a:blip r:embed="rId2"/>
              </a:buBlip>
            </a:pPr>
            <a:r>
              <a:rPr lang="en-US" sz="2400" dirty="0" smtClean="0">
                <a:solidFill>
                  <a:srgbClr val="003399"/>
                </a:solidFill>
                <a:latin typeface="Garamond" pitchFamily="18" charset="0"/>
              </a:rPr>
              <a:t>Reuse of statements (functions) </a:t>
            </a: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632351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5000307" cy="470898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a:solidFill>
                  <a:srgbClr val="003399"/>
                </a:solidFill>
                <a:latin typeface="Garamond" pitchFamily="18" charset="0"/>
              </a:rPr>
              <a:t>Input </a:t>
            </a:r>
            <a:r>
              <a:rPr lang="en-US" sz="2400" dirty="0" smtClean="0">
                <a:solidFill>
                  <a:srgbClr val="003399"/>
                </a:solidFill>
                <a:latin typeface="Garamond" pitchFamily="18" charset="0"/>
              </a:rPr>
              <a:t>statements: - used to request and accept data from users</a:t>
            </a:r>
          </a:p>
          <a:p>
            <a:pPr marL="342900" indent="-342900">
              <a:lnSpc>
                <a:spcPct val="150000"/>
              </a:lnSpc>
              <a:buSzPct val="100000"/>
              <a:buBlip>
                <a:blip r:embed="rId2"/>
              </a:buBlip>
            </a:pPr>
            <a:r>
              <a:rPr lang="en-US" sz="2400" dirty="0" smtClean="0">
                <a:solidFill>
                  <a:srgbClr val="003399"/>
                </a:solidFill>
                <a:latin typeface="Garamond" pitchFamily="18" charset="0"/>
              </a:rPr>
              <a:t>Example: the </a:t>
            </a:r>
            <a:r>
              <a:rPr lang="en-US" sz="2400" dirty="0" smtClean="0">
                <a:solidFill>
                  <a:srgbClr val="FF0000"/>
                </a:solidFill>
                <a:latin typeface="Garamond" pitchFamily="18" charset="0"/>
              </a:rPr>
              <a:t>input</a:t>
            </a:r>
            <a:r>
              <a:rPr lang="en-US" sz="2400" dirty="0" smtClean="0">
                <a:solidFill>
                  <a:srgbClr val="003399"/>
                </a:solidFill>
                <a:latin typeface="Garamond" pitchFamily="18" charset="0"/>
              </a:rPr>
              <a:t> function.</a:t>
            </a: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587" y="132579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647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6" y="1066800"/>
            <a:ext cx="4623982" cy="5262979"/>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smtClean="0">
                <a:solidFill>
                  <a:srgbClr val="003399"/>
                </a:solidFill>
                <a:latin typeface="Garamond" pitchFamily="18" charset="0"/>
              </a:rPr>
              <a:t>Output statements: - used to display the results of execution on the screen.</a:t>
            </a:r>
          </a:p>
          <a:p>
            <a:pPr marL="342900" indent="-342900">
              <a:lnSpc>
                <a:spcPct val="150000"/>
              </a:lnSpc>
              <a:buSzPct val="100000"/>
              <a:buBlip>
                <a:blip r:embed="rId2"/>
              </a:buBlip>
            </a:pPr>
            <a:r>
              <a:rPr lang="en-US" sz="2400" dirty="0">
                <a:solidFill>
                  <a:srgbClr val="003399"/>
                </a:solidFill>
                <a:latin typeface="Garamond" pitchFamily="18" charset="0"/>
              </a:rPr>
              <a:t>Example: the </a:t>
            </a:r>
            <a:r>
              <a:rPr lang="en-US" sz="2400" dirty="0" smtClean="0">
                <a:solidFill>
                  <a:srgbClr val="FF0000"/>
                </a:solidFill>
                <a:latin typeface="Garamond" pitchFamily="18" charset="0"/>
              </a:rPr>
              <a:t>print</a:t>
            </a:r>
            <a:r>
              <a:rPr lang="en-US" sz="2400" dirty="0" smtClean="0">
                <a:solidFill>
                  <a:srgbClr val="003399"/>
                </a:solidFill>
                <a:latin typeface="Garamond" pitchFamily="18" charset="0"/>
              </a:rPr>
              <a:t> </a:t>
            </a:r>
            <a:r>
              <a:rPr lang="en-US" sz="2400" dirty="0">
                <a:solidFill>
                  <a:srgbClr val="003399"/>
                </a:solidFill>
                <a:latin typeface="Garamond" pitchFamily="18" charset="0"/>
              </a:rPr>
              <a:t>function</a:t>
            </a:r>
            <a:endParaRPr lang="en-US" sz="2400" dirty="0" smtClean="0">
              <a:solidFill>
                <a:srgbClr val="003399"/>
              </a:solidFill>
              <a:latin typeface="Garamond" pitchFamily="18" charset="0"/>
            </a:endParaRP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2" y="152400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260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146174" y="1371600"/>
            <a:ext cx="9448800" cy="4247317"/>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The Appetizer</a:t>
            </a:r>
            <a:r>
              <a:rPr lang="en-US" sz="5400" dirty="0" smtClean="0">
                <a:solidFill>
                  <a:srgbClr val="002060"/>
                </a:solidFill>
                <a:latin typeface="Garamond" panose="02020404030301010803" pitchFamily="18" charset="0"/>
              </a:rPr>
              <a:t> </a:t>
            </a:r>
            <a:r>
              <a:rPr lang="en-US" sz="5400" dirty="0" smtClean="0">
                <a:solidFill>
                  <a:srgbClr val="003399"/>
                </a:solidFill>
                <a:latin typeface="Garamond" panose="02020404030301010803" pitchFamily="18" charset="0"/>
              </a:rPr>
              <a:t>– a presentation</a:t>
            </a:r>
          </a:p>
          <a:p>
            <a:pPr algn="ctr">
              <a:lnSpc>
                <a:spcPct val="150000"/>
              </a:lnSpc>
              <a:buSzPct val="100000"/>
            </a:pPr>
            <a:endParaRPr lang="en-US" sz="5400" dirty="0" smtClean="0">
              <a:solidFill>
                <a:srgbClr val="FF0000"/>
              </a:solidFill>
              <a:latin typeface="Garamond" panose="02020404030301010803" pitchFamily="18" charset="0"/>
            </a:endParaRPr>
          </a:p>
          <a:p>
            <a:pPr algn="ctr">
              <a:lnSpc>
                <a:spcPct val="150000"/>
              </a:lnSpc>
              <a:buSzPct val="100000"/>
            </a:pPr>
            <a:r>
              <a:rPr lang="en-US" sz="2400" dirty="0">
                <a:solidFill>
                  <a:srgbClr val="003399"/>
                </a:solidFill>
                <a:latin typeface="Garamond" pitchFamily="18" charset="0"/>
              </a:rPr>
              <a:t>ACQUIRING NASCENT SKILLS FOR EMERGING OIL AND GAS OPPORTUNITIES: DATA ANALYTICS, MACHINE LEARNING AND ARTIFICIAL </a:t>
            </a:r>
            <a:r>
              <a:rPr lang="en-US" sz="2400" dirty="0" smtClean="0">
                <a:solidFill>
                  <a:srgbClr val="003399"/>
                </a:solidFill>
                <a:latin typeface="Garamond" pitchFamily="18" charset="0"/>
              </a:rPr>
              <a:t>INTELLIGENCE</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15595899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Sequential execution: - typically, a program would entail multiple statements.</a:t>
            </a:r>
          </a:p>
          <a:p>
            <a:pPr marL="342900" indent="-342900">
              <a:buSzPct val="100000"/>
              <a:buBlip>
                <a:blip r:embed="rId2"/>
              </a:buBlip>
            </a:pPr>
            <a:r>
              <a:rPr lang="en-US" sz="2400" dirty="0" smtClean="0">
                <a:solidFill>
                  <a:srgbClr val="003399"/>
                </a:solidFill>
                <a:latin typeface="Garamond" pitchFamily="18" charset="0"/>
              </a:rPr>
              <a:t>Statements are executed in the order (sequence) in which they are encountered.</a:t>
            </a:r>
          </a:p>
          <a:p>
            <a:pPr marL="342900" indent="-342900">
              <a:buSzPct val="100000"/>
              <a:buBlip>
                <a:blip r:embed="rId2"/>
              </a:buBlip>
            </a:pPr>
            <a:r>
              <a:rPr lang="en-US" sz="2400" dirty="0" smtClean="0">
                <a:solidFill>
                  <a:srgbClr val="003399"/>
                </a:solidFill>
                <a:latin typeface="Garamond" pitchFamily="18" charset="0"/>
              </a:rPr>
              <a:t>Latter statements can make use of results of former statements; not vice-versa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2" y="160020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001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Conditional Statements: patterns that make it possible for the program to </a:t>
            </a:r>
            <a:r>
              <a:rPr lang="en-US" sz="2400" dirty="0" smtClean="0">
                <a:solidFill>
                  <a:srgbClr val="FF0000"/>
                </a:solidFill>
                <a:latin typeface="Garamond" pitchFamily="18" charset="0"/>
              </a:rPr>
              <a:t>check</a:t>
            </a:r>
            <a:r>
              <a:rPr lang="en-US" sz="2400" dirty="0" smtClean="0">
                <a:solidFill>
                  <a:srgbClr val="003399"/>
                </a:solidFill>
                <a:latin typeface="Garamond" pitchFamily="18" charset="0"/>
              </a:rPr>
              <a:t> for some conditions and </a:t>
            </a:r>
            <a:r>
              <a:rPr lang="en-US" sz="2400" dirty="0" smtClean="0">
                <a:solidFill>
                  <a:srgbClr val="FF0000"/>
                </a:solidFill>
                <a:latin typeface="Garamond" pitchFamily="18" charset="0"/>
              </a:rPr>
              <a:t>decide</a:t>
            </a:r>
            <a:r>
              <a:rPr lang="en-US" sz="2400" dirty="0" smtClean="0">
                <a:solidFill>
                  <a:srgbClr val="003399"/>
                </a:solidFill>
                <a:latin typeface="Garamond" pitchFamily="18" charset="0"/>
              </a:rPr>
              <a:t> to:</a:t>
            </a:r>
          </a:p>
          <a:p>
            <a:pPr marL="800100" lvl="1" indent="-342900">
              <a:buSzPct val="100000"/>
              <a:buBlip>
                <a:blip r:embed="rId2"/>
              </a:buBlip>
            </a:pPr>
            <a:r>
              <a:rPr lang="en-US" sz="2400" dirty="0" smtClean="0">
                <a:solidFill>
                  <a:srgbClr val="003399"/>
                </a:solidFill>
                <a:latin typeface="Garamond" pitchFamily="18" charset="0"/>
              </a:rPr>
              <a:t>perform a statement(s) or skip the statement(s)</a:t>
            </a:r>
          </a:p>
          <a:p>
            <a:pPr marL="800100" lvl="1" indent="-342900">
              <a:buSzPct val="100000"/>
              <a:buBlip>
                <a:blip r:embed="rId2"/>
              </a:buBlip>
            </a:pPr>
            <a:r>
              <a:rPr lang="en-US" sz="2400" dirty="0" smtClean="0">
                <a:solidFill>
                  <a:srgbClr val="003399"/>
                </a:solidFill>
                <a:latin typeface="Garamond" pitchFamily="18" charset="0"/>
              </a:rPr>
              <a:t>Choose between alternative statements.</a:t>
            </a:r>
          </a:p>
          <a:p>
            <a:pPr marL="800100" lvl="1" indent="-342900">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494" y="1828800"/>
            <a:ext cx="26289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823" y="1828800"/>
            <a:ext cx="36290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130" y="3624625"/>
            <a:ext cx="5732057" cy="33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071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4928782" cy="507831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Repeated Execution: patterns that instructs the program to perform (iterate) a given statement(s) repeatedly, for each item in a set of items, varying values of parameter(s) from item to item.</a:t>
            </a:r>
          </a:p>
          <a:p>
            <a:pPr lvl="1">
              <a:buSzPct val="100000"/>
            </a:pPr>
            <a:endParaRPr lang="en-US" sz="2400" dirty="0" smtClean="0">
              <a:solidFill>
                <a:srgbClr val="003399"/>
              </a:solidFill>
              <a:latin typeface="Garamond"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614" y="4291965"/>
            <a:ext cx="35052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F:\PET328 Capture\Captur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990600"/>
            <a:ext cx="48101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1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Re-use of statements: the task performed by some statement(s) might be routine and needed at various points in your program.</a:t>
            </a:r>
          </a:p>
          <a:p>
            <a:pPr marL="342900" indent="-342900">
              <a:buSzPct val="100000"/>
              <a:buBlip>
                <a:blip r:embed="rId2"/>
              </a:buBlip>
            </a:pPr>
            <a:r>
              <a:rPr lang="en-US" sz="2400" dirty="0" smtClean="0">
                <a:solidFill>
                  <a:srgbClr val="003399"/>
                </a:solidFill>
                <a:latin typeface="Garamond" pitchFamily="18" charset="0"/>
              </a:rPr>
              <a:t>Such statement(s) may be written once, saved with a name and re-used at various points in your program by referring to the name. </a:t>
            </a:r>
          </a:p>
          <a:p>
            <a:pPr lvl="1">
              <a:buSzPct val="100000"/>
            </a:pPr>
            <a:endParaRPr lang="en-US" sz="2400" dirty="0" smtClean="0">
              <a:solidFill>
                <a:srgbClr val="003399"/>
              </a:solidFill>
              <a:latin typeface="Garamond"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87" y="1591656"/>
            <a:ext cx="6665980" cy="442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6487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5175" cy="6858000"/>
          </a:xfrm>
          <a:prstGeom prst="rect">
            <a:avLst/>
          </a:prstGeom>
          <a:solidFill>
            <a:schemeClr val="tx1">
              <a:lumMod val="85000"/>
              <a:lumOff val="15000"/>
            </a:schemeClr>
          </a:solidFill>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endParaRPr lang="en-US" sz="6000" dirty="0" smtClean="0">
              <a:solidFill>
                <a:schemeClr val="bg1"/>
              </a:solidFill>
              <a:latin typeface="Monotype Corsiva" panose="03010101010201010101" pitchFamily="66" charset="0"/>
            </a:endParaRPr>
          </a:p>
          <a:p>
            <a:endParaRPr lang="en-US" sz="6000" dirty="0" smtClean="0">
              <a:solidFill>
                <a:schemeClr val="bg1"/>
              </a:solidFill>
              <a:latin typeface="Monotype Corsiva" panose="03010101010201010101" pitchFamily="66" charset="0"/>
            </a:endParaRPr>
          </a:p>
          <a:p>
            <a:pPr algn="l"/>
            <a:r>
              <a:rPr lang="en-US" dirty="0" smtClean="0">
                <a:solidFill>
                  <a:srgbClr val="C00000"/>
                </a:solidFill>
                <a:latin typeface="Lucida Console" panose="020B0609040504020204" pitchFamily="49" charset="0"/>
              </a:rPr>
              <a:t>&gt;&gt;&gt;</a:t>
            </a:r>
            <a:r>
              <a:rPr lang="en-US" dirty="0" smtClean="0">
                <a:solidFill>
                  <a:srgbClr val="FF0000"/>
                </a:solidFill>
                <a:latin typeface="Lucida Console" panose="020B0609040504020204" pitchFamily="49" charset="0"/>
              </a:rPr>
              <a:t>#TTOWG!</a:t>
            </a:r>
          </a:p>
          <a:p>
            <a:pPr algn="l"/>
            <a:r>
              <a:rPr lang="en-US" dirty="0" smtClean="0">
                <a:solidFill>
                  <a:srgbClr val="C00000"/>
                </a:solidFill>
                <a:latin typeface="Lucida Console" panose="020B0609040504020204" pitchFamily="49" charset="0"/>
              </a:rPr>
              <a:t>&gt;&gt;&gt;</a:t>
            </a:r>
            <a:r>
              <a:rPr lang="en-US" dirty="0" smtClean="0">
                <a:solidFill>
                  <a:srgbClr val="CC3399"/>
                </a:solidFill>
                <a:latin typeface="Lucida Console" panose="020B0609040504020204" pitchFamily="49" charset="0"/>
              </a:rPr>
              <a:t>print</a:t>
            </a:r>
            <a:r>
              <a:rPr lang="en-US" dirty="0" smtClean="0">
                <a:solidFill>
                  <a:schemeClr val="bg1"/>
                </a:solidFill>
                <a:latin typeface="Lucida Console" panose="020B0609040504020204" pitchFamily="49" charset="0"/>
              </a:rPr>
              <a:t>(</a:t>
            </a:r>
            <a:r>
              <a:rPr lang="en-US" dirty="0" smtClean="0">
                <a:solidFill>
                  <a:srgbClr val="00B050"/>
                </a:solidFill>
                <a:latin typeface="Lucida Console" panose="020B0609040504020204" pitchFamily="49" charset="0"/>
              </a:rPr>
              <a:t>‘…to the only wise God’</a:t>
            </a:r>
            <a:r>
              <a:rPr lang="en-US" dirty="0" smtClean="0">
                <a:solidFill>
                  <a:schemeClr val="bg1"/>
                </a:solidFill>
                <a:latin typeface="Lucida Console" panose="020B0609040504020204" pitchFamily="49" charset="0"/>
              </a:rPr>
              <a:t>)</a:t>
            </a:r>
            <a:endParaRPr lang="en-US" dirty="0">
              <a:solidFill>
                <a:schemeClr val="bg1"/>
              </a:solidFill>
              <a:latin typeface="Lucida Console" panose="020B0609040504020204" pitchFamily="49" charset="0"/>
            </a:endParaRPr>
          </a:p>
        </p:txBody>
      </p:sp>
      <p:sp>
        <p:nvSpPr>
          <p:cNvPr id="2" name="AutoShape 2" descr="Image result for Reservoir simulation images"/>
          <p:cNvSpPr>
            <a:spLocks noChangeAspect="1" noChangeArrowheads="1"/>
          </p:cNvSpPr>
          <p:nvPr/>
        </p:nvSpPr>
        <p:spPr bwMode="auto">
          <a:xfrm>
            <a:off x="207487" y="-144463"/>
            <a:ext cx="40650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0167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GETTING STARTED WITH PYTHON</a:t>
            </a:r>
          </a:p>
        </p:txBody>
      </p:sp>
      <p:sp>
        <p:nvSpPr>
          <p:cNvPr id="6" name="Rectangle 5"/>
          <p:cNvSpPr/>
          <p:nvPr/>
        </p:nvSpPr>
        <p:spPr>
          <a:xfrm>
            <a:off x="1146174" y="1371600"/>
            <a:ext cx="9448800" cy="3831818"/>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Coming Soon…</a:t>
            </a:r>
            <a:r>
              <a:rPr lang="en-US" sz="5400" dirty="0" smtClean="0">
                <a:solidFill>
                  <a:srgbClr val="002060"/>
                </a:solidFill>
                <a:latin typeface="Garamond" panose="02020404030301010803" pitchFamily="18" charset="0"/>
              </a:rPr>
              <a:t> </a:t>
            </a:r>
          </a:p>
          <a:p>
            <a:pPr algn="ctr">
              <a:lnSpc>
                <a:spcPct val="150000"/>
              </a:lnSpc>
              <a:buSzPct val="100000"/>
            </a:pPr>
            <a:r>
              <a:rPr lang="en-US" sz="5400" dirty="0" smtClean="0">
                <a:solidFill>
                  <a:srgbClr val="002060"/>
                </a:solidFill>
                <a:latin typeface="Garamond" panose="02020404030301010803" pitchFamily="18" charset="0"/>
              </a:rPr>
              <a:t>Season 1 Episode 2 </a:t>
            </a:r>
            <a:r>
              <a:rPr lang="en-US" sz="5400" dirty="0" smtClean="0">
                <a:solidFill>
                  <a:srgbClr val="003399"/>
                </a:solidFill>
                <a:latin typeface="Garamond" panose="02020404030301010803" pitchFamily="18" charset="0"/>
              </a:rPr>
              <a:t>– </a:t>
            </a:r>
          </a:p>
          <a:p>
            <a:pPr algn="ctr">
              <a:lnSpc>
                <a:spcPct val="150000"/>
              </a:lnSpc>
              <a:buSzPct val="100000"/>
            </a:pPr>
            <a:r>
              <a:rPr lang="en-US" sz="5400" dirty="0" smtClean="0">
                <a:solidFill>
                  <a:srgbClr val="003399"/>
                </a:solidFill>
                <a:latin typeface="Garamond" panose="02020404030301010803" pitchFamily="18" charset="0"/>
              </a:rPr>
              <a:t>Getting Started with Python</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600771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marL="342900" indent="-342900">
              <a:lnSpc>
                <a:spcPct val="150000"/>
              </a:lnSpc>
              <a:buSzPct val="100000"/>
              <a:buBlip>
                <a:blip r:embed="rId2"/>
              </a:buBlip>
            </a:pPr>
            <a:r>
              <a:rPr lang="en-US" sz="2400" dirty="0" smtClean="0">
                <a:solidFill>
                  <a:srgbClr val="003399"/>
                </a:solidFill>
                <a:latin typeface="Garamond" pitchFamily="18" charset="0"/>
              </a:rPr>
              <a:t>Crudely speaking, Python objects are stuffs upon which actions (specified in python commands) are performed.</a:t>
            </a:r>
          </a:p>
          <a:p>
            <a:pPr marL="342900" indent="-342900">
              <a:lnSpc>
                <a:spcPct val="150000"/>
              </a:lnSpc>
              <a:buSzPct val="100000"/>
              <a:buBlip>
                <a:blip r:embed="rId2"/>
              </a:buBlip>
            </a:pPr>
            <a:endParaRPr lang="en-US" sz="2400" dirty="0">
              <a:solidFill>
                <a:srgbClr val="003399"/>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Example: in the code screenshot shown, 3, 4, j, k, 7, mantra, ‘TTOWG’ are all objects acted upon.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87" y="1600200"/>
            <a:ext cx="325755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81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350865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marL="342900" indent="-342900">
              <a:lnSpc>
                <a:spcPct val="150000"/>
              </a:lnSpc>
              <a:buSzPct val="100000"/>
              <a:buBlip>
                <a:blip r:embed="rId2"/>
              </a:buBlip>
            </a:pPr>
            <a:r>
              <a:rPr lang="en-US" sz="2400" dirty="0" smtClean="0">
                <a:solidFill>
                  <a:srgbClr val="003399"/>
                </a:solidFill>
                <a:latin typeface="Garamond" pitchFamily="18" charset="0"/>
              </a:rPr>
              <a:t>The basic Python objects considered here are Values and Variables.</a:t>
            </a:r>
          </a:p>
          <a:p>
            <a:pPr marL="342900" indent="-342900">
              <a:lnSpc>
                <a:spcPct val="150000"/>
              </a:lnSpc>
              <a:buSzPct val="100000"/>
              <a:buBlip>
                <a:blip r:embed="rId2"/>
              </a:buBlip>
            </a:pPr>
            <a:r>
              <a:rPr lang="en-US" sz="2400" dirty="0" smtClean="0">
                <a:solidFill>
                  <a:srgbClr val="003399"/>
                </a:solidFill>
                <a:latin typeface="Garamond" pitchFamily="18" charset="0"/>
              </a:rPr>
              <a:t>Later, some sets of sophisticated objects known as data structure shall be considered. </a:t>
            </a:r>
          </a:p>
          <a:p>
            <a:pPr marL="342900" indent="-342900">
              <a:lnSpc>
                <a:spcPct val="150000"/>
              </a:lnSpc>
              <a:buSzPct val="100000"/>
              <a:buBlip>
                <a:blip r:embed="rId2"/>
              </a:buBlip>
            </a:pP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4785164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Values</a:t>
            </a:r>
          </a:p>
          <a:p>
            <a:pPr marL="342900" indent="-342900">
              <a:lnSpc>
                <a:spcPct val="150000"/>
              </a:lnSpc>
              <a:buSzPct val="100000"/>
              <a:buBlip>
                <a:blip r:embed="rId2"/>
              </a:buBlip>
            </a:pPr>
            <a:r>
              <a:rPr lang="en-US" sz="2400" dirty="0" smtClean="0">
                <a:solidFill>
                  <a:srgbClr val="003399"/>
                </a:solidFill>
                <a:latin typeface="Garamond" pitchFamily="18" charset="0"/>
              </a:rPr>
              <a:t>Values are simply the representation of data entities.</a:t>
            </a:r>
          </a:p>
          <a:p>
            <a:pPr>
              <a:lnSpc>
                <a:spcPct val="150000"/>
              </a:lnSpc>
              <a:buSzPct val="100000"/>
            </a:pPr>
            <a:r>
              <a:rPr lang="en-US" sz="2400" dirty="0" smtClean="0">
                <a:solidFill>
                  <a:srgbClr val="FF0000"/>
                </a:solidFill>
                <a:latin typeface="Garamond" pitchFamily="18" charset="0"/>
              </a:rPr>
              <a:t>Types of Values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Values in Python belong to various types such as type </a:t>
            </a:r>
            <a:r>
              <a:rPr lang="en-US" sz="2400" i="1" dirty="0" smtClean="0">
                <a:solidFill>
                  <a:srgbClr val="003399"/>
                </a:solidFill>
                <a:latin typeface="Garamond" pitchFamily="18" charset="0"/>
              </a:rPr>
              <a:t>integer</a:t>
            </a:r>
            <a:r>
              <a:rPr lang="en-US" sz="2400" dirty="0" smtClean="0">
                <a:solidFill>
                  <a:srgbClr val="003399"/>
                </a:solidFill>
                <a:latin typeface="Garamond" pitchFamily="18" charset="0"/>
              </a:rPr>
              <a:t>, type </a:t>
            </a:r>
            <a:r>
              <a:rPr lang="en-US" sz="2400" i="1" dirty="0" smtClean="0">
                <a:solidFill>
                  <a:srgbClr val="003399"/>
                </a:solidFill>
                <a:latin typeface="Garamond" pitchFamily="18" charset="0"/>
              </a:rPr>
              <a:t>float</a:t>
            </a:r>
            <a:r>
              <a:rPr lang="en-US" sz="2400" dirty="0" smtClean="0">
                <a:solidFill>
                  <a:srgbClr val="003399"/>
                </a:solidFill>
                <a:latin typeface="Garamond" pitchFamily="18" charset="0"/>
              </a:rPr>
              <a:t>, and type </a:t>
            </a:r>
            <a:r>
              <a:rPr lang="en-US" sz="2400" i="1" dirty="0" smtClean="0">
                <a:solidFill>
                  <a:srgbClr val="003399"/>
                </a:solidFill>
                <a:latin typeface="Garamond" pitchFamily="18" charset="0"/>
              </a:rPr>
              <a:t>string</a:t>
            </a:r>
            <a:r>
              <a:rPr lang="en-US" sz="2400" dirty="0" smtClean="0">
                <a:solidFill>
                  <a:srgbClr val="003399"/>
                </a:solidFill>
                <a:latin typeface="Garamond" pitchFamily="18" charset="0"/>
              </a:rPr>
              <a:t>.</a:t>
            </a:r>
          </a:p>
          <a:p>
            <a:pPr marL="342900" indent="-342900">
              <a:lnSpc>
                <a:spcPct val="150000"/>
              </a:lnSpc>
              <a:buSzPct val="100000"/>
              <a:buBlip>
                <a:blip r:embed="rId2"/>
              </a:buBlip>
            </a:pPr>
            <a:r>
              <a:rPr lang="en-US" sz="2400" dirty="0" smtClean="0">
                <a:solidFill>
                  <a:srgbClr val="003399"/>
                </a:solidFill>
                <a:latin typeface="Garamond" pitchFamily="18" charset="0"/>
              </a:rPr>
              <a:t>Use the function </a:t>
            </a:r>
            <a:r>
              <a:rPr lang="en-US" sz="2400" i="1" dirty="0" smtClean="0">
                <a:solidFill>
                  <a:srgbClr val="003399"/>
                </a:solidFill>
                <a:latin typeface="Garamond" pitchFamily="18" charset="0"/>
              </a:rPr>
              <a:t>type</a:t>
            </a:r>
            <a:r>
              <a:rPr lang="en-US" sz="2400" dirty="0" smtClean="0">
                <a:solidFill>
                  <a:srgbClr val="003399"/>
                </a:solidFill>
                <a:latin typeface="Garamond" pitchFamily="18" charset="0"/>
              </a:rPr>
              <a:t> to find out the type to which a value belong.</a:t>
            </a:r>
            <a:endParaRPr lang="en-US" sz="2400" dirty="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987" y="1633281"/>
            <a:ext cx="4191000" cy="352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15851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Types of Values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2 is of type (class) integer</a:t>
            </a:r>
          </a:p>
          <a:p>
            <a:pPr marL="342900" indent="-342900">
              <a:lnSpc>
                <a:spcPct val="150000"/>
              </a:lnSpc>
              <a:buSzPct val="100000"/>
              <a:buBlip>
                <a:blip r:embed="rId2"/>
              </a:buBlip>
            </a:pPr>
            <a:r>
              <a:rPr lang="en-US" sz="2400" dirty="0" smtClean="0">
                <a:solidFill>
                  <a:srgbClr val="003399"/>
                </a:solidFill>
                <a:latin typeface="Garamond" pitchFamily="18" charset="0"/>
              </a:rPr>
              <a:t>‘TTOWG’ and ‘2’ are of type string; just like any set of characters (alphanumeric and non-alphanumeric) enclosed in quotes</a:t>
            </a:r>
          </a:p>
          <a:p>
            <a:pPr marL="342900" indent="-342900">
              <a:lnSpc>
                <a:spcPct val="150000"/>
              </a:lnSpc>
              <a:buSzPct val="100000"/>
              <a:buBlip>
                <a:blip r:embed="rId2"/>
              </a:buBlip>
            </a:pPr>
            <a:r>
              <a:rPr lang="en-US" sz="2400" dirty="0" smtClean="0">
                <a:solidFill>
                  <a:srgbClr val="003399"/>
                </a:solidFill>
                <a:latin typeface="Garamond" pitchFamily="18" charset="0"/>
              </a:rPr>
              <a:t>2.0 is of type float; just as are all numbers expressed in decimals</a:t>
            </a:r>
            <a:r>
              <a:rPr lang="en-US" sz="2400" dirty="0" smtClean="0">
                <a:solidFill>
                  <a:srgbClr val="003399"/>
                </a:solidFill>
                <a:latin typeface="Garamond" pitchFamily="18" charset="0"/>
              </a:rPr>
              <a:t>.</a:t>
            </a:r>
          </a:p>
          <a:p>
            <a:pPr marL="342900" indent="-342900">
              <a:lnSpc>
                <a:spcPct val="150000"/>
              </a:lnSpc>
              <a:buSzPct val="100000"/>
              <a:buBlip>
                <a:blip r:embed="rId2"/>
              </a:buBlip>
            </a:pPr>
            <a:endParaRPr lang="en-US" sz="2400" dirty="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987" y="1633281"/>
            <a:ext cx="4191000" cy="352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091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9448800"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003399"/>
                </a:solidFill>
                <a:latin typeface="Garamond" pitchFamily="18" charset="0"/>
              </a:rPr>
              <a:t>For this course, the following tools would be needed:</a:t>
            </a:r>
          </a:p>
          <a:p>
            <a:pPr marL="800100" lvl="1" indent="-342900">
              <a:lnSpc>
                <a:spcPct val="150000"/>
              </a:lnSpc>
              <a:buSzPct val="100000"/>
              <a:buBlip>
                <a:blip r:embed="rId2"/>
              </a:buBlip>
            </a:pPr>
            <a:r>
              <a:rPr lang="en-US" sz="2400" dirty="0" smtClean="0">
                <a:solidFill>
                  <a:srgbClr val="003399"/>
                </a:solidFill>
                <a:latin typeface="Garamond" pitchFamily="18" charset="0"/>
              </a:rPr>
              <a:t>Python 3</a:t>
            </a:r>
          </a:p>
          <a:p>
            <a:pPr marL="800100" lvl="1" indent="-342900">
              <a:lnSpc>
                <a:spcPct val="150000"/>
              </a:lnSpc>
              <a:buSzPct val="100000"/>
              <a:buBlip>
                <a:blip r:embed="rId2"/>
              </a:buBlip>
            </a:pPr>
            <a:r>
              <a:rPr lang="en-US" sz="2400" dirty="0" smtClean="0">
                <a:solidFill>
                  <a:srgbClr val="003399"/>
                </a:solidFill>
                <a:latin typeface="Garamond" pitchFamily="18" charset="0"/>
              </a:rPr>
              <a:t>Python Integrated Development and Learning Environment (IDLE)</a:t>
            </a:r>
          </a:p>
          <a:p>
            <a:pPr marL="800100" lvl="1" indent="-342900">
              <a:lnSpc>
                <a:spcPct val="150000"/>
              </a:lnSpc>
              <a:buSzPct val="100000"/>
              <a:buBlip>
                <a:blip r:embed="rId2"/>
              </a:buBlip>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and GitHub</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4872626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77787" y="1326952"/>
            <a:ext cx="60944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Types of Values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Please, take note that users’ response to the input function prompt is stored as a string.</a:t>
            </a:r>
          </a:p>
          <a:p>
            <a:pPr marL="342900" indent="-342900">
              <a:lnSpc>
                <a:spcPct val="150000"/>
              </a:lnSpc>
              <a:buSzPct val="100000"/>
              <a:buBlip>
                <a:blip r:embed="rId2"/>
              </a:buBlip>
            </a:pPr>
            <a:r>
              <a:rPr lang="en-US" sz="2400" dirty="0" smtClean="0">
                <a:solidFill>
                  <a:srgbClr val="003399"/>
                </a:solidFill>
                <a:latin typeface="Garamond" pitchFamily="18" charset="0"/>
              </a:rPr>
              <a:t>Before using such </a:t>
            </a:r>
            <a:r>
              <a:rPr lang="en-US" sz="2400" i="1" dirty="0" smtClean="0">
                <a:solidFill>
                  <a:srgbClr val="003399"/>
                </a:solidFill>
                <a:latin typeface="Garamond" pitchFamily="18" charset="0"/>
              </a:rPr>
              <a:t>input</a:t>
            </a:r>
            <a:r>
              <a:rPr lang="en-US" sz="2400" dirty="0" smtClean="0">
                <a:solidFill>
                  <a:srgbClr val="003399"/>
                </a:solidFill>
                <a:latin typeface="Garamond" pitchFamily="18" charset="0"/>
              </a:rPr>
              <a:t> in a mathematical operation, they should be converted to a numerical type using </a:t>
            </a:r>
            <a:r>
              <a:rPr lang="en-US" sz="2400" i="1" dirty="0" smtClean="0">
                <a:solidFill>
                  <a:srgbClr val="003399"/>
                </a:solidFill>
                <a:latin typeface="Garamond" pitchFamily="18" charset="0"/>
              </a:rPr>
              <a:t>float</a:t>
            </a:r>
            <a:r>
              <a:rPr lang="en-US" sz="2400" dirty="0" smtClean="0">
                <a:solidFill>
                  <a:srgbClr val="003399"/>
                </a:solidFill>
                <a:latin typeface="Garamond" pitchFamily="18" charset="0"/>
              </a:rPr>
              <a:t> or </a:t>
            </a:r>
            <a:r>
              <a:rPr lang="en-US" sz="2400" i="1" dirty="0" err="1" smtClean="0">
                <a:solidFill>
                  <a:srgbClr val="003399"/>
                </a:solidFill>
                <a:latin typeface="Garamond" pitchFamily="18" charset="0"/>
              </a:rPr>
              <a:t>int</a:t>
            </a:r>
            <a:r>
              <a:rPr lang="en-US" sz="2400" dirty="0" smtClean="0">
                <a:solidFill>
                  <a:srgbClr val="003399"/>
                </a:solidFill>
                <a:latin typeface="Garamond" pitchFamily="18" charset="0"/>
              </a:rPr>
              <a:t> functions.</a:t>
            </a:r>
            <a:endParaRPr lang="en-US" sz="2400" dirty="0" smtClean="0">
              <a:solidFill>
                <a:srgbClr val="003399"/>
              </a:solidFill>
              <a:latin typeface="Garamond" pitchFamily="18" charset="0"/>
            </a:endParaRPr>
          </a:p>
          <a:p>
            <a:pPr marL="342900" indent="-342900">
              <a:lnSpc>
                <a:spcPct val="150000"/>
              </a:lnSpc>
              <a:buSzPct val="100000"/>
              <a:buBlip>
                <a:blip r:embed="rId2"/>
              </a:buBlip>
            </a:pPr>
            <a:endParaRPr lang="en-US" sz="2400" dirty="0">
              <a:solidFill>
                <a:srgbClr val="003399"/>
              </a:solidFill>
              <a:latin typeface="Garamond"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990600"/>
            <a:ext cx="6267450" cy="5138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135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Variables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A variable is a value stored in memory and referred to with a chosen name. </a:t>
            </a:r>
          </a:p>
          <a:p>
            <a:pPr marL="342900" indent="-342900">
              <a:lnSpc>
                <a:spcPct val="150000"/>
              </a:lnSpc>
              <a:buSzPct val="100000"/>
              <a:buBlip>
                <a:blip r:embed="rId2"/>
              </a:buBlip>
            </a:pPr>
            <a:r>
              <a:rPr lang="en-US" sz="2400" dirty="0" smtClean="0">
                <a:solidFill>
                  <a:srgbClr val="003399"/>
                </a:solidFill>
                <a:latin typeface="Garamond" pitchFamily="18" charset="0"/>
              </a:rPr>
              <a:t>In other words, values are assigned to variables.</a:t>
            </a:r>
          </a:p>
          <a:p>
            <a:pPr marL="342900" indent="-342900">
              <a:lnSpc>
                <a:spcPct val="150000"/>
              </a:lnSpc>
              <a:buSzPct val="100000"/>
              <a:buBlip>
                <a:blip r:embed="rId2"/>
              </a:buBlip>
            </a:pPr>
            <a:r>
              <a:rPr lang="en-US" sz="2400" dirty="0" smtClean="0">
                <a:solidFill>
                  <a:srgbClr val="003399"/>
                </a:solidFill>
                <a:latin typeface="Garamond" pitchFamily="18" charset="0"/>
              </a:rPr>
              <a:t>When the name of a variable is called, the value assigned therein answers.</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313594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762000"/>
            <a:ext cx="7770812"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Variables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A raw value can be assigned to a variable.</a:t>
            </a:r>
          </a:p>
          <a:p>
            <a:pPr marL="800100" lvl="2" indent="-342900">
              <a:lnSpc>
                <a:spcPct val="150000"/>
              </a:lnSpc>
              <a:buSzPct val="100000"/>
              <a:buBlip>
                <a:blip r:embed="rId2"/>
              </a:buBlip>
            </a:pPr>
            <a:r>
              <a:rPr lang="en-US" sz="2000" dirty="0" smtClean="0">
                <a:latin typeface="Garamond" pitchFamily="18" charset="0"/>
              </a:rPr>
              <a:t>Example: </a:t>
            </a:r>
            <a:r>
              <a:rPr lang="en-US" sz="2000" dirty="0">
                <a:latin typeface="Garamond" pitchFamily="18" charset="0"/>
              </a:rPr>
              <a:t>j is a variable; the value 12 is assigned to it.</a:t>
            </a:r>
          </a:p>
          <a:p>
            <a:pPr marL="342900" indent="-342900">
              <a:lnSpc>
                <a:spcPct val="150000"/>
              </a:lnSpc>
              <a:buSzPct val="100000"/>
              <a:buBlip>
                <a:blip r:embed="rId2"/>
              </a:buBlip>
            </a:pPr>
            <a:r>
              <a:rPr lang="en-US" sz="2000" dirty="0" smtClean="0">
                <a:solidFill>
                  <a:srgbClr val="003399"/>
                </a:solidFill>
                <a:latin typeface="Garamond" pitchFamily="18" charset="0"/>
              </a:rPr>
              <a:t>Also, the output of an expression (involving a variable) may be stored in another variable.</a:t>
            </a:r>
          </a:p>
          <a:p>
            <a:pPr marL="800100" lvl="1" indent="-342900">
              <a:lnSpc>
                <a:spcPct val="150000"/>
              </a:lnSpc>
              <a:buSzPct val="100000"/>
              <a:buBlip>
                <a:blip r:embed="rId2"/>
              </a:buBlip>
            </a:pPr>
            <a:r>
              <a:rPr lang="en-US" sz="2000" dirty="0" smtClean="0">
                <a:latin typeface="Garamond" pitchFamily="18" charset="0"/>
              </a:rPr>
              <a:t>Example: k is a variable, the value obtained when j+7 is executed is subsequently assigned to variable k.</a:t>
            </a:r>
          </a:p>
          <a:p>
            <a:pPr marL="342900" indent="-342900">
              <a:lnSpc>
                <a:spcPct val="150000"/>
              </a:lnSpc>
              <a:buSzPct val="100000"/>
              <a:buBlip>
                <a:blip r:embed="rId2"/>
              </a:buBlip>
            </a:pPr>
            <a:r>
              <a:rPr lang="en-US" sz="2000" dirty="0" smtClean="0">
                <a:solidFill>
                  <a:srgbClr val="003399"/>
                </a:solidFill>
                <a:latin typeface="Garamond" pitchFamily="18" charset="0"/>
              </a:rPr>
              <a:t>Not only numeric values are assigned to variables, strings are also assigned. </a:t>
            </a:r>
          </a:p>
          <a:p>
            <a:pPr marL="800100" lvl="1" indent="-342900">
              <a:lnSpc>
                <a:spcPct val="150000"/>
              </a:lnSpc>
              <a:buSzPct val="100000"/>
              <a:buBlip>
                <a:blip r:embed="rId2"/>
              </a:buBlip>
            </a:pPr>
            <a:r>
              <a:rPr lang="en-US" sz="2000" dirty="0" smtClean="0">
                <a:latin typeface="Garamond" pitchFamily="18" charset="0"/>
              </a:rPr>
              <a:t>Example, mantra is a variable with string ‘TTOWG!’ assigned to it.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637" y="1600200"/>
            <a:ext cx="4095750" cy="4083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0486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720090"/>
            <a:ext cx="11809412" cy="590931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Choosing Variable Names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In naming variable, the following rules are recommended:</a:t>
            </a:r>
          </a:p>
          <a:p>
            <a:pPr marL="800100" lvl="2" indent="-342900">
              <a:lnSpc>
                <a:spcPct val="150000"/>
              </a:lnSpc>
              <a:buSzPct val="100000"/>
              <a:buBlip>
                <a:blip r:embed="rId2"/>
              </a:buBlip>
            </a:pPr>
            <a:r>
              <a:rPr lang="en-US" sz="2000" dirty="0" smtClean="0">
                <a:solidFill>
                  <a:srgbClr val="003399"/>
                </a:solidFill>
                <a:latin typeface="Garamond" pitchFamily="18" charset="0"/>
              </a:rPr>
              <a:t>Variable names should be descriptive, as much as possible. That is, the name should somewhat tell us something about the variable. Example: a variable to hold the value of reservoir permeability is better named ‘perm’ than named ‘x’</a:t>
            </a:r>
          </a:p>
          <a:p>
            <a:pPr marL="800100" lvl="2" indent="-342900">
              <a:lnSpc>
                <a:spcPct val="150000"/>
              </a:lnSpc>
              <a:buSzPct val="100000"/>
              <a:buBlip>
                <a:blip r:embed="rId2"/>
              </a:buBlip>
            </a:pPr>
            <a:r>
              <a:rPr lang="en-US" sz="2000" dirty="0" smtClean="0">
                <a:solidFill>
                  <a:srgbClr val="003399"/>
                </a:solidFill>
                <a:latin typeface="Garamond" pitchFamily="18" charset="0"/>
              </a:rPr>
              <a:t>The name must be a single word. Where multiple words are necessary for descriptive purposes, they can be joined with the underscore character; e. g.: </a:t>
            </a:r>
            <a:r>
              <a:rPr lang="en-US" sz="2000" dirty="0" err="1" smtClean="0">
                <a:solidFill>
                  <a:srgbClr val="003399"/>
                </a:solidFill>
                <a:latin typeface="Garamond" pitchFamily="18" charset="0"/>
              </a:rPr>
              <a:t>init_pressure</a:t>
            </a:r>
            <a:r>
              <a:rPr lang="en-US" sz="2000" dirty="0" smtClean="0">
                <a:solidFill>
                  <a:srgbClr val="003399"/>
                </a:solidFill>
                <a:latin typeface="Garamond" pitchFamily="18" charset="0"/>
              </a:rPr>
              <a:t>.</a:t>
            </a:r>
          </a:p>
          <a:p>
            <a:pPr marL="800100" lvl="2" indent="-342900">
              <a:lnSpc>
                <a:spcPct val="150000"/>
              </a:lnSpc>
              <a:buSzPct val="100000"/>
              <a:buBlip>
                <a:blip r:embed="rId2"/>
              </a:buBlip>
            </a:pPr>
            <a:r>
              <a:rPr lang="en-US" sz="2000" dirty="0" smtClean="0">
                <a:solidFill>
                  <a:srgbClr val="003399"/>
                </a:solidFill>
                <a:latin typeface="Garamond" pitchFamily="18" charset="0"/>
              </a:rPr>
              <a:t>Names should not be too long.</a:t>
            </a:r>
          </a:p>
          <a:p>
            <a:pPr marL="800100" lvl="2" indent="-342900">
              <a:lnSpc>
                <a:spcPct val="150000"/>
              </a:lnSpc>
              <a:buSzPct val="100000"/>
              <a:buBlip>
                <a:blip r:embed="rId2"/>
              </a:buBlip>
            </a:pPr>
            <a:r>
              <a:rPr lang="en-US" sz="2000" dirty="0" smtClean="0">
                <a:solidFill>
                  <a:srgbClr val="003399"/>
                </a:solidFill>
                <a:latin typeface="Garamond" pitchFamily="18" charset="0"/>
              </a:rPr>
              <a:t>Names may contain both alphabets and numbers; but must not start with numbers.</a:t>
            </a:r>
          </a:p>
          <a:p>
            <a:pPr marL="800100" lvl="2" indent="-342900">
              <a:lnSpc>
                <a:spcPct val="150000"/>
              </a:lnSpc>
              <a:buSzPct val="100000"/>
              <a:buBlip>
                <a:blip r:embed="rId2"/>
              </a:buBlip>
            </a:pPr>
            <a:r>
              <a:rPr lang="en-US" sz="2000" dirty="0" smtClean="0">
                <a:solidFill>
                  <a:srgbClr val="003399"/>
                </a:solidFill>
                <a:latin typeface="Garamond" pitchFamily="18" charset="0"/>
              </a:rPr>
              <a:t>Names are case sensitive. If you named a variable as ‘</a:t>
            </a:r>
            <a:r>
              <a:rPr lang="en-US" sz="2000" dirty="0" err="1" smtClean="0">
                <a:solidFill>
                  <a:srgbClr val="003399"/>
                </a:solidFill>
                <a:latin typeface="Garamond" pitchFamily="18" charset="0"/>
              </a:rPr>
              <a:t>poro</a:t>
            </a:r>
            <a:r>
              <a:rPr lang="en-US" sz="2000" dirty="0" smtClean="0">
                <a:solidFill>
                  <a:srgbClr val="003399"/>
                </a:solidFill>
                <a:latin typeface="Garamond" pitchFamily="18" charset="0"/>
              </a:rPr>
              <a:t>’, do not refer to it as ‘</a:t>
            </a:r>
            <a:r>
              <a:rPr lang="en-US" sz="2000" dirty="0" err="1" smtClean="0">
                <a:solidFill>
                  <a:srgbClr val="003399"/>
                </a:solidFill>
                <a:latin typeface="Garamond" pitchFamily="18" charset="0"/>
              </a:rPr>
              <a:t>Poro</a:t>
            </a:r>
            <a:r>
              <a:rPr lang="en-US" sz="2000" dirty="0" smtClean="0">
                <a:solidFill>
                  <a:srgbClr val="003399"/>
                </a:solidFill>
                <a:latin typeface="Garamond" pitchFamily="18" charset="0"/>
              </a:rPr>
              <a:t>’.</a:t>
            </a:r>
          </a:p>
          <a:p>
            <a:pPr marL="800100" lvl="2" indent="-342900">
              <a:lnSpc>
                <a:spcPct val="150000"/>
              </a:lnSpc>
              <a:buSzPct val="100000"/>
              <a:buBlip>
                <a:blip r:embed="rId2"/>
              </a:buBlip>
            </a:pPr>
            <a:r>
              <a:rPr lang="en-US" sz="2000" dirty="0" smtClean="0">
                <a:solidFill>
                  <a:srgbClr val="003399"/>
                </a:solidFill>
                <a:latin typeface="Garamond" pitchFamily="18" charset="0"/>
              </a:rPr>
              <a:t>Avoid using special characters like ‘@’, ‘$’ in names.</a:t>
            </a:r>
            <a:endParaRPr lang="en-US" sz="2000" dirty="0">
              <a:solidFill>
                <a:srgbClr val="003399"/>
              </a:solidFill>
              <a:latin typeface="Garamond" pitchFamily="18" charset="0"/>
            </a:endParaRPr>
          </a:p>
        </p:txBody>
      </p:sp>
    </p:spTree>
    <p:extLst>
      <p:ext uri="{BB962C8B-B14F-4D97-AF65-F5344CB8AC3E}">
        <p14:creationId xmlns:p14="http://schemas.microsoft.com/office/powerpoint/2010/main" val="21671076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720090"/>
            <a:ext cx="4037012" cy="480131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Keywords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Keywords are words that are reserved for Python’s in-built structure.</a:t>
            </a:r>
          </a:p>
          <a:p>
            <a:pPr marL="342900" indent="-342900">
              <a:lnSpc>
                <a:spcPct val="150000"/>
              </a:lnSpc>
              <a:buSzPct val="100000"/>
              <a:buBlip>
                <a:blip r:embed="rId2"/>
              </a:buBlip>
            </a:pPr>
            <a:r>
              <a:rPr lang="en-US" sz="2000" dirty="0" smtClean="0">
                <a:solidFill>
                  <a:srgbClr val="003399"/>
                </a:solidFill>
                <a:latin typeface="Garamond" pitchFamily="18" charset="0"/>
              </a:rPr>
              <a:t>Here is the list of Python’s keywords.</a:t>
            </a:r>
          </a:p>
          <a:p>
            <a:pPr marL="342900" indent="-342900">
              <a:lnSpc>
                <a:spcPct val="150000"/>
              </a:lnSpc>
              <a:buSzPct val="100000"/>
              <a:buBlip>
                <a:blip r:embed="rId2"/>
              </a:buBlip>
            </a:pPr>
            <a:r>
              <a:rPr lang="en-US" sz="2000" dirty="0" smtClean="0">
                <a:solidFill>
                  <a:srgbClr val="003399"/>
                </a:solidFill>
                <a:latin typeface="Garamond" pitchFamily="18" charset="0"/>
              </a:rPr>
              <a:t>Keywords cannot be used as variable names; doing so would cause error.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041" y="1524000"/>
            <a:ext cx="7293122" cy="2782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7" y="4275772"/>
            <a:ext cx="335280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792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11885612" cy="387798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Statements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A statement is simply unit of code (commands) that is interpretable and executable by Python; just like a sentence in natural language.</a:t>
            </a:r>
          </a:p>
          <a:p>
            <a:pPr marL="342900" indent="-342900">
              <a:lnSpc>
                <a:spcPct val="150000"/>
              </a:lnSpc>
              <a:buSzPct val="100000"/>
              <a:buBlip>
                <a:blip r:embed="rId2"/>
              </a:buBlip>
            </a:pPr>
            <a:r>
              <a:rPr lang="en-US" sz="2000" dirty="0" smtClean="0">
                <a:solidFill>
                  <a:srgbClr val="003399"/>
                </a:solidFill>
                <a:latin typeface="Garamond" pitchFamily="18" charset="0"/>
              </a:rPr>
              <a:t>Two common types of Python statements are Assignment statements and Expressions.</a:t>
            </a:r>
          </a:p>
          <a:p>
            <a:pPr marL="342900" indent="-342900">
              <a:lnSpc>
                <a:spcPct val="150000"/>
              </a:lnSpc>
              <a:buSzPct val="100000"/>
              <a:buBlip>
                <a:blip r:embed="rId2"/>
              </a:buBlip>
            </a:pPr>
            <a:r>
              <a:rPr lang="en-US" sz="2000" dirty="0" smtClean="0">
                <a:solidFill>
                  <a:srgbClr val="003399"/>
                </a:solidFill>
                <a:latin typeface="Garamond" pitchFamily="18" charset="0"/>
              </a:rPr>
              <a:t>Assignment statements simply assigns values to a variable.</a:t>
            </a:r>
          </a:p>
          <a:p>
            <a:pPr marL="342900" indent="-342900">
              <a:lnSpc>
                <a:spcPct val="150000"/>
              </a:lnSpc>
              <a:buSzPct val="100000"/>
              <a:buBlip>
                <a:blip r:embed="rId2"/>
              </a:buBlip>
            </a:pPr>
            <a:r>
              <a:rPr lang="en-US" sz="2000" dirty="0" smtClean="0">
                <a:solidFill>
                  <a:srgbClr val="003399"/>
                </a:solidFill>
                <a:latin typeface="Garamond" pitchFamily="18" charset="0"/>
              </a:rPr>
              <a:t>An expression is a statement that combines variables, values, functions and operators.</a:t>
            </a:r>
          </a:p>
          <a:p>
            <a:pPr marL="342900" indent="-342900">
              <a:lnSpc>
                <a:spcPct val="150000"/>
              </a:lnSpc>
              <a:buSzPct val="100000"/>
              <a:buBlip>
                <a:blip r:embed="rId2"/>
              </a:buBlip>
            </a:pPr>
            <a:r>
              <a:rPr lang="en-US" sz="2000" dirty="0" smtClean="0">
                <a:solidFill>
                  <a:srgbClr val="003399"/>
                </a:solidFill>
                <a:latin typeface="Garamond" pitchFamily="18" charset="0"/>
              </a:rPr>
              <a:t>A statement could combine both types such that the result of an expression (RHS) is assigned to a variable (LHS).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7" y="4638675"/>
            <a:ext cx="822960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283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6323012" cy="563231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Multi-line statements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Typically, a Python statement is written in a single line.</a:t>
            </a:r>
          </a:p>
          <a:p>
            <a:pPr marL="342900" indent="-342900">
              <a:lnSpc>
                <a:spcPct val="150000"/>
              </a:lnSpc>
              <a:buSzPct val="100000"/>
              <a:buBlip>
                <a:blip r:embed="rId2"/>
              </a:buBlip>
            </a:pPr>
            <a:r>
              <a:rPr lang="en-US" sz="2000" dirty="0" smtClean="0">
                <a:solidFill>
                  <a:srgbClr val="003399"/>
                </a:solidFill>
                <a:latin typeface="Garamond" pitchFamily="18" charset="0"/>
              </a:rPr>
              <a:t>However, if the statement is too long, it could be continued in the next line; but the current line should end with the line continuation character i.e. \</a:t>
            </a:r>
          </a:p>
          <a:p>
            <a:pPr marL="342900" indent="-342900">
              <a:lnSpc>
                <a:spcPct val="150000"/>
              </a:lnSpc>
              <a:buSzPct val="100000"/>
              <a:buBlip>
                <a:blip r:embed="rId2"/>
              </a:buBlip>
            </a:pPr>
            <a:endParaRPr lang="en-US" sz="2000" dirty="0" smtClean="0">
              <a:solidFill>
                <a:srgbClr val="003399"/>
              </a:solidFill>
              <a:latin typeface="Garamond" pitchFamily="18" charset="0"/>
            </a:endParaRPr>
          </a:p>
          <a:p>
            <a:pPr>
              <a:buSzPct val="100000"/>
            </a:pPr>
            <a:r>
              <a:rPr lang="en-US" sz="2400" dirty="0" smtClean="0">
                <a:solidFill>
                  <a:srgbClr val="FF0000"/>
                </a:solidFill>
                <a:latin typeface="Garamond" pitchFamily="18" charset="0"/>
              </a:rPr>
              <a:t>Multiple statements in a line</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Writing multiple statements in same line is not encouraged; however, if that has to be done, the statements should be separated by semicolon.</a:t>
            </a:r>
            <a:endParaRPr lang="en-US" sz="2000" dirty="0">
              <a:solidFill>
                <a:srgbClr val="003399"/>
              </a:solidFill>
              <a:latin typeface="Garamond" pitchFamily="18" charset="0"/>
            </a:endParaRPr>
          </a:p>
          <a:p>
            <a:pPr marL="342900" indent="-342900">
              <a:lnSpc>
                <a:spcPct val="150000"/>
              </a:lnSpc>
              <a:buSzPct val="100000"/>
              <a:buBlip>
                <a:blip r:embed="rId2"/>
              </a:buBlip>
            </a:pPr>
            <a:endParaRPr lang="en-US" sz="20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987" y="1828800"/>
            <a:ext cx="229552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87" y="4419600"/>
            <a:ext cx="45624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854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7313612" cy="572464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Operators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Operators are symbols of mathematical operations.</a:t>
            </a:r>
          </a:p>
          <a:p>
            <a:pPr marL="800100" lvl="1" indent="-342900">
              <a:lnSpc>
                <a:spcPct val="150000"/>
              </a:lnSpc>
              <a:buSzPct val="100000"/>
              <a:buBlip>
                <a:blip r:embed="rId2"/>
              </a:buBlip>
            </a:pPr>
            <a:r>
              <a:rPr lang="en-US" sz="2000" dirty="0" smtClean="0">
                <a:solidFill>
                  <a:srgbClr val="003399"/>
                </a:solidFill>
                <a:latin typeface="Garamond" pitchFamily="18" charset="0"/>
              </a:rPr>
              <a:t>+ for addition</a:t>
            </a:r>
          </a:p>
          <a:p>
            <a:pPr marL="800100" lvl="1" indent="-342900">
              <a:lnSpc>
                <a:spcPct val="150000"/>
              </a:lnSpc>
              <a:buSzPct val="100000"/>
              <a:buBlip>
                <a:blip r:embed="rId2"/>
              </a:buBlip>
            </a:pPr>
            <a:r>
              <a:rPr lang="en-US" sz="2000" dirty="0" smtClean="0">
                <a:solidFill>
                  <a:srgbClr val="003399"/>
                </a:solidFill>
                <a:latin typeface="Garamond" pitchFamily="18" charset="0"/>
              </a:rPr>
              <a:t>- for subtraction</a:t>
            </a:r>
          </a:p>
          <a:p>
            <a:pPr marL="800100" lvl="1" indent="-342900">
              <a:lnSpc>
                <a:spcPct val="150000"/>
              </a:lnSpc>
              <a:buSzPct val="100000"/>
              <a:buBlip>
                <a:blip r:embed="rId2"/>
              </a:buBlip>
            </a:pPr>
            <a:r>
              <a:rPr lang="en-US" sz="2000" dirty="0" smtClean="0">
                <a:solidFill>
                  <a:srgbClr val="003399"/>
                </a:solidFill>
                <a:latin typeface="Garamond" pitchFamily="18" charset="0"/>
              </a:rPr>
              <a:t>* for multiplication</a:t>
            </a:r>
          </a:p>
          <a:p>
            <a:pPr marL="800100" lvl="1" indent="-342900">
              <a:lnSpc>
                <a:spcPct val="150000"/>
              </a:lnSpc>
              <a:buSzPct val="100000"/>
              <a:buBlip>
                <a:blip r:embed="rId2"/>
              </a:buBlip>
            </a:pPr>
            <a:r>
              <a:rPr lang="en-US" sz="2000" dirty="0" smtClean="0">
                <a:solidFill>
                  <a:srgbClr val="003399"/>
                </a:solidFill>
                <a:latin typeface="Garamond" pitchFamily="18" charset="0"/>
              </a:rPr>
              <a:t>/ for division</a:t>
            </a:r>
          </a:p>
          <a:p>
            <a:pPr marL="800100" lvl="1" indent="-342900">
              <a:lnSpc>
                <a:spcPct val="150000"/>
              </a:lnSpc>
              <a:buSzPct val="100000"/>
              <a:buBlip>
                <a:blip r:embed="rId2"/>
              </a:buBlip>
            </a:pPr>
            <a:r>
              <a:rPr lang="en-US" sz="2000" dirty="0" smtClean="0">
                <a:solidFill>
                  <a:srgbClr val="003399"/>
                </a:solidFill>
                <a:latin typeface="Garamond" pitchFamily="18" charset="0"/>
              </a:rPr>
              <a:t>** for exponentiation (raise to power)</a:t>
            </a:r>
          </a:p>
          <a:p>
            <a:pPr marL="800100" lvl="1" indent="-342900">
              <a:lnSpc>
                <a:spcPct val="150000"/>
              </a:lnSpc>
              <a:buSzPct val="100000"/>
              <a:buBlip>
                <a:blip r:embed="rId2"/>
              </a:buBlip>
            </a:pPr>
            <a:r>
              <a:rPr lang="en-US" sz="2000" dirty="0" smtClean="0">
                <a:solidFill>
                  <a:srgbClr val="003399"/>
                </a:solidFill>
                <a:latin typeface="Garamond" pitchFamily="18" charset="0"/>
              </a:rPr>
              <a:t>// integer division (truncates the result of division to its integer part. </a:t>
            </a:r>
          </a:p>
          <a:p>
            <a:pPr marL="800100" lvl="1" indent="-342900">
              <a:lnSpc>
                <a:spcPct val="150000"/>
              </a:lnSpc>
              <a:buSzPct val="100000"/>
              <a:buBlip>
                <a:blip r:embed="rId2"/>
              </a:buBlip>
            </a:pPr>
            <a:r>
              <a:rPr lang="en-US" sz="2000" dirty="0" smtClean="0">
                <a:solidFill>
                  <a:srgbClr val="003399"/>
                </a:solidFill>
                <a:latin typeface="Garamond" pitchFamily="18" charset="0"/>
              </a:rPr>
              <a:t>% modulus (gives the remainder of an  integer division).</a:t>
            </a:r>
          </a:p>
          <a:p>
            <a:pPr marL="342900" indent="-342900">
              <a:lnSpc>
                <a:spcPct val="150000"/>
              </a:lnSpc>
              <a:buSzPct val="100000"/>
              <a:buBlip>
                <a:blip r:embed="rId2"/>
              </a:buBlip>
            </a:pPr>
            <a:r>
              <a:rPr lang="en-US" sz="2000" dirty="0" smtClean="0">
                <a:solidFill>
                  <a:srgbClr val="003399"/>
                </a:solidFill>
                <a:latin typeface="Garamond" pitchFamily="18" charset="0"/>
              </a:rPr>
              <a:t>The objects acted upon by operators are called operands.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987" y="1100197"/>
            <a:ext cx="19526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267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10133012" cy="5262979"/>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Order of Operations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When multiple operations are featured in a statement, Python executes them in the order specified by the </a:t>
            </a:r>
            <a:r>
              <a:rPr lang="en-US" sz="2000" dirty="0" err="1" smtClean="0">
                <a:solidFill>
                  <a:srgbClr val="003399"/>
                </a:solidFill>
                <a:latin typeface="Garamond" pitchFamily="18" charset="0"/>
              </a:rPr>
              <a:t>accronym</a:t>
            </a:r>
            <a:r>
              <a:rPr lang="en-US" sz="2000" dirty="0" smtClean="0">
                <a:solidFill>
                  <a:srgbClr val="003399"/>
                </a:solidFill>
                <a:latin typeface="Garamond" pitchFamily="18" charset="0"/>
              </a:rPr>
              <a:t>: PE-MD-AS (</a:t>
            </a:r>
            <a:r>
              <a:rPr lang="en-US" sz="2000" dirty="0" smtClean="0">
                <a:solidFill>
                  <a:srgbClr val="FF0000"/>
                </a:solidFill>
                <a:latin typeface="Garamond" pitchFamily="18" charset="0"/>
              </a:rPr>
              <a:t>P</a:t>
            </a:r>
            <a:r>
              <a:rPr lang="en-US" sz="2000" dirty="0" smtClean="0">
                <a:solidFill>
                  <a:srgbClr val="003399"/>
                </a:solidFill>
                <a:latin typeface="Garamond" pitchFamily="18" charset="0"/>
              </a:rPr>
              <a:t>arenthesis, </a:t>
            </a:r>
            <a:r>
              <a:rPr lang="en-US" sz="2000" dirty="0" smtClean="0">
                <a:solidFill>
                  <a:srgbClr val="FF0000"/>
                </a:solidFill>
                <a:latin typeface="Garamond" pitchFamily="18" charset="0"/>
              </a:rPr>
              <a:t>E</a:t>
            </a:r>
            <a:r>
              <a:rPr lang="en-US" sz="2000" dirty="0" smtClean="0">
                <a:solidFill>
                  <a:srgbClr val="003399"/>
                </a:solidFill>
                <a:latin typeface="Garamond" pitchFamily="18" charset="0"/>
              </a:rPr>
              <a:t>xponentiation, </a:t>
            </a:r>
            <a:r>
              <a:rPr lang="en-US" sz="2000" dirty="0" smtClean="0">
                <a:solidFill>
                  <a:srgbClr val="FF0000"/>
                </a:solidFill>
                <a:latin typeface="Garamond" pitchFamily="18" charset="0"/>
              </a:rPr>
              <a:t>M</a:t>
            </a:r>
            <a:r>
              <a:rPr lang="en-US" sz="2000" dirty="0" smtClean="0">
                <a:solidFill>
                  <a:srgbClr val="003399"/>
                </a:solidFill>
                <a:latin typeface="Garamond" pitchFamily="18" charset="0"/>
              </a:rPr>
              <a:t>ultiplication, </a:t>
            </a:r>
            <a:r>
              <a:rPr lang="en-US" sz="2000" dirty="0" smtClean="0">
                <a:solidFill>
                  <a:srgbClr val="FF0000"/>
                </a:solidFill>
                <a:latin typeface="Garamond" pitchFamily="18" charset="0"/>
              </a:rPr>
              <a:t>D</a:t>
            </a:r>
            <a:r>
              <a:rPr lang="en-US" sz="2000" dirty="0" smtClean="0">
                <a:solidFill>
                  <a:srgbClr val="003399"/>
                </a:solidFill>
                <a:latin typeface="Garamond" pitchFamily="18" charset="0"/>
              </a:rPr>
              <a:t>ivision, and </a:t>
            </a:r>
            <a:r>
              <a:rPr lang="en-US" sz="2000" dirty="0" smtClean="0">
                <a:solidFill>
                  <a:srgbClr val="FF0000"/>
                </a:solidFill>
                <a:latin typeface="Garamond" pitchFamily="18" charset="0"/>
              </a:rPr>
              <a:t>S</a:t>
            </a:r>
            <a:r>
              <a:rPr lang="en-US" sz="2000" dirty="0" smtClean="0">
                <a:solidFill>
                  <a:srgbClr val="003399"/>
                </a:solidFill>
                <a:latin typeface="Garamond" pitchFamily="18" charset="0"/>
              </a:rPr>
              <a:t>ubtraction).</a:t>
            </a:r>
          </a:p>
          <a:p>
            <a:pPr marL="342900" indent="-342900">
              <a:lnSpc>
                <a:spcPct val="150000"/>
              </a:lnSpc>
              <a:buSzPct val="100000"/>
              <a:buBlip>
                <a:blip r:embed="rId2"/>
              </a:buBlip>
            </a:pPr>
            <a:r>
              <a:rPr lang="en-US" sz="2000" dirty="0" smtClean="0">
                <a:solidFill>
                  <a:srgbClr val="003399"/>
                </a:solidFill>
                <a:latin typeface="Garamond" pitchFamily="18" charset="0"/>
              </a:rPr>
              <a:t>You can used parenthesis to dictate the order you desire.</a:t>
            </a:r>
          </a:p>
          <a:p>
            <a:pPr marL="342900" indent="-342900">
              <a:lnSpc>
                <a:spcPct val="150000"/>
              </a:lnSpc>
              <a:buSzPct val="100000"/>
              <a:buBlip>
                <a:blip r:embed="rId2"/>
              </a:buBlip>
            </a:pPr>
            <a:r>
              <a:rPr lang="en-US" sz="2000" dirty="0" smtClean="0">
                <a:solidFill>
                  <a:srgbClr val="003399"/>
                </a:solidFill>
                <a:latin typeface="Garamond" pitchFamily="18" charset="0"/>
              </a:rPr>
              <a:t>Multiplication and Division has equal precedence; hence are executed left to right.</a:t>
            </a:r>
          </a:p>
          <a:p>
            <a:pPr marL="342900" indent="-342900">
              <a:lnSpc>
                <a:spcPct val="150000"/>
              </a:lnSpc>
              <a:buSzPct val="100000"/>
              <a:buBlip>
                <a:blip r:embed="rId2"/>
              </a:buBlip>
            </a:pPr>
            <a:r>
              <a:rPr lang="en-US" sz="2000" dirty="0" err="1" smtClean="0">
                <a:solidFill>
                  <a:srgbClr val="003399"/>
                </a:solidFill>
                <a:latin typeface="Garamond" pitchFamily="18" charset="0"/>
              </a:rPr>
              <a:t>Addittion</a:t>
            </a:r>
            <a:r>
              <a:rPr lang="en-US" sz="2000" dirty="0" smtClean="0">
                <a:solidFill>
                  <a:srgbClr val="003399"/>
                </a:solidFill>
                <a:latin typeface="Garamond" pitchFamily="18" charset="0"/>
              </a:rPr>
              <a:t> </a:t>
            </a:r>
            <a:r>
              <a:rPr lang="en-US" sz="2000" dirty="0">
                <a:solidFill>
                  <a:srgbClr val="003399"/>
                </a:solidFill>
                <a:latin typeface="Garamond" pitchFamily="18" charset="0"/>
              </a:rPr>
              <a:t>and </a:t>
            </a:r>
            <a:r>
              <a:rPr lang="en-US" sz="2000" dirty="0" smtClean="0">
                <a:solidFill>
                  <a:srgbClr val="003399"/>
                </a:solidFill>
                <a:latin typeface="Garamond" pitchFamily="18" charset="0"/>
              </a:rPr>
              <a:t>Subtraction </a:t>
            </a:r>
            <a:r>
              <a:rPr lang="en-US" sz="2000" dirty="0">
                <a:solidFill>
                  <a:srgbClr val="003399"/>
                </a:solidFill>
                <a:latin typeface="Garamond" pitchFamily="18" charset="0"/>
              </a:rPr>
              <a:t>has equal precedence; hence are executed left to right</a:t>
            </a:r>
            <a:r>
              <a:rPr lang="en-US" sz="2000" dirty="0" smtClean="0">
                <a:solidFill>
                  <a:srgbClr val="003399"/>
                </a:solidFill>
                <a:latin typeface="Garamond" pitchFamily="18" charset="0"/>
              </a:rPr>
              <a:t>.</a:t>
            </a:r>
          </a:p>
          <a:p>
            <a:pPr marL="342900" indent="-342900">
              <a:lnSpc>
                <a:spcPct val="150000"/>
              </a:lnSpc>
              <a:buSzPct val="100000"/>
              <a:buBlip>
                <a:blip r:embed="rId2"/>
              </a:buBlip>
            </a:pPr>
            <a:r>
              <a:rPr lang="en-US" sz="2000" dirty="0">
                <a:solidFill>
                  <a:srgbClr val="003399"/>
                </a:solidFill>
                <a:latin typeface="Garamond" pitchFamily="18" charset="0"/>
              </a:rPr>
              <a:t>You </a:t>
            </a:r>
            <a:r>
              <a:rPr lang="en-US" sz="2000" dirty="0" smtClean="0">
                <a:solidFill>
                  <a:srgbClr val="003399"/>
                </a:solidFill>
                <a:latin typeface="Garamond" pitchFamily="18" charset="0"/>
              </a:rPr>
              <a:t>may also use </a:t>
            </a:r>
            <a:r>
              <a:rPr lang="en-US" sz="2000" dirty="0">
                <a:solidFill>
                  <a:srgbClr val="003399"/>
                </a:solidFill>
                <a:latin typeface="Garamond" pitchFamily="18" charset="0"/>
              </a:rPr>
              <a:t>parenthesis to </a:t>
            </a:r>
            <a:r>
              <a:rPr lang="en-US" sz="2000" dirty="0" smtClean="0">
                <a:solidFill>
                  <a:srgbClr val="003399"/>
                </a:solidFill>
                <a:latin typeface="Garamond" pitchFamily="18" charset="0"/>
              </a:rPr>
              <a:t>make an expression more readable and less confusing.</a:t>
            </a:r>
          </a:p>
          <a:p>
            <a:pPr marL="342900" indent="-342900">
              <a:lnSpc>
                <a:spcPct val="150000"/>
              </a:lnSpc>
              <a:buSzPct val="100000"/>
              <a:buBlip>
                <a:blip r:embed="rId2"/>
              </a:buBlip>
            </a:pPr>
            <a:r>
              <a:rPr lang="en-US" sz="2000" dirty="0" smtClean="0">
                <a:solidFill>
                  <a:srgbClr val="003399"/>
                </a:solidFill>
                <a:latin typeface="Garamond" pitchFamily="18" charset="0"/>
              </a:rPr>
              <a:t>Nested parenthesis are executed from inside to outside.</a:t>
            </a:r>
            <a:endParaRPr lang="en-US" sz="2000" dirty="0">
              <a:solidFill>
                <a:srgbClr val="003399"/>
              </a:solidFill>
              <a:latin typeface="Garamond" pitchFamily="18" charset="0"/>
            </a:endParaRPr>
          </a:p>
          <a:p>
            <a:pPr marL="342900" indent="-342900">
              <a:lnSpc>
                <a:spcPct val="150000"/>
              </a:lnSpc>
              <a:buSzPct val="100000"/>
              <a:buBlip>
                <a:blip r:embed="rId2"/>
              </a:buBlip>
            </a:pPr>
            <a:endParaRPr lang="en-US" sz="2000" dirty="0" smtClean="0">
              <a:solidFill>
                <a:srgbClr val="003399"/>
              </a:solidFill>
              <a:latin typeface="Garamond" pitchFamily="18" charset="0"/>
            </a:endParaRPr>
          </a:p>
        </p:txBody>
      </p:sp>
    </p:spTree>
    <p:extLst>
      <p:ext uri="{BB962C8B-B14F-4D97-AF65-F5344CB8AC3E}">
        <p14:creationId xmlns:p14="http://schemas.microsoft.com/office/powerpoint/2010/main" val="30757475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3580606"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Order of Operations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Consider the following operations to convince yourself of the PEMDAS order.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587" y="1100138"/>
            <a:ext cx="7324725"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724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7990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To install the latest release of Python 3, go to Python download website: </a:t>
            </a:r>
            <a:r>
              <a:rPr lang="en-US" sz="2400" dirty="0" smtClean="0">
                <a:solidFill>
                  <a:srgbClr val="003399"/>
                </a:solidFill>
                <a:latin typeface="Garamond" pitchFamily="18" charset="0"/>
                <a:hlinkClick r:id="rId3"/>
              </a:rPr>
              <a:t>https://www.python.org/downloads/</a:t>
            </a:r>
            <a:r>
              <a:rPr lang="en-US" sz="2400" dirty="0" smtClean="0">
                <a:solidFill>
                  <a:srgbClr val="003399"/>
                </a:solidFill>
                <a:latin typeface="Garamond" pitchFamily="18" charset="0"/>
              </a:rPr>
              <a:t> </a:t>
            </a:r>
          </a:p>
        </p:txBody>
      </p:sp>
      <p:pic>
        <p:nvPicPr>
          <p:cNvPr id="1026" name="Picture 2" descr="F:\Capture\Capture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587" y="1066800"/>
            <a:ext cx="69913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240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5637212" cy="341632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String Operations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Strings can be joined end-to-end by using the + operator. If you want a space between the strings, then include it in one of the strings.</a:t>
            </a:r>
          </a:p>
          <a:p>
            <a:pPr marL="342900" indent="-342900">
              <a:lnSpc>
                <a:spcPct val="150000"/>
              </a:lnSpc>
              <a:buSzPct val="100000"/>
              <a:buBlip>
                <a:blip r:embed="rId2"/>
              </a:buBlip>
            </a:pPr>
            <a:r>
              <a:rPr lang="en-US" sz="2000" dirty="0" smtClean="0">
                <a:solidFill>
                  <a:srgbClr val="003399"/>
                </a:solidFill>
                <a:latin typeface="Garamond" pitchFamily="18" charset="0"/>
              </a:rPr>
              <a:t>Also, a string can be repeated multiple times using the * operator (with and integer, of course).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694" y="1530667"/>
            <a:ext cx="555307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2007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685212" cy="507831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gn="ctr">
              <a:lnSpc>
                <a:spcPct val="150000"/>
              </a:lnSpc>
              <a:buSzPct val="100000"/>
            </a:pP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a:solidFill>
                  <a:srgbClr val="003399"/>
                </a:solidFill>
                <a:latin typeface="Garamond" pitchFamily="18" charset="0"/>
              </a:rPr>
              <a:t>Conditional </a:t>
            </a:r>
            <a:r>
              <a:rPr lang="en-US" sz="2400" dirty="0" smtClean="0">
                <a:solidFill>
                  <a:srgbClr val="003399"/>
                </a:solidFill>
                <a:latin typeface="Garamond" pitchFamily="18" charset="0"/>
              </a:rPr>
              <a:t>statements are written to make </a:t>
            </a:r>
            <a:r>
              <a:rPr lang="en-US" sz="2400" dirty="0">
                <a:solidFill>
                  <a:srgbClr val="003399"/>
                </a:solidFill>
                <a:latin typeface="Garamond" pitchFamily="18" charset="0"/>
              </a:rPr>
              <a:t>it possible for </a:t>
            </a:r>
            <a:r>
              <a:rPr lang="en-US" sz="2400" dirty="0" smtClean="0">
                <a:solidFill>
                  <a:srgbClr val="003399"/>
                </a:solidFill>
                <a:latin typeface="Garamond" pitchFamily="18" charset="0"/>
              </a:rPr>
              <a:t>a </a:t>
            </a:r>
            <a:r>
              <a:rPr lang="en-US" sz="2400" dirty="0">
                <a:solidFill>
                  <a:srgbClr val="003399"/>
                </a:solidFill>
                <a:latin typeface="Garamond" pitchFamily="18" charset="0"/>
              </a:rPr>
              <a:t>program to </a:t>
            </a:r>
            <a:r>
              <a:rPr lang="en-US" sz="2400" dirty="0">
                <a:solidFill>
                  <a:srgbClr val="FF0000"/>
                </a:solidFill>
                <a:latin typeface="Garamond" pitchFamily="18" charset="0"/>
              </a:rPr>
              <a:t>check</a:t>
            </a:r>
            <a:r>
              <a:rPr lang="en-US" sz="2400" dirty="0">
                <a:solidFill>
                  <a:srgbClr val="003399"/>
                </a:solidFill>
                <a:latin typeface="Garamond" pitchFamily="18" charset="0"/>
              </a:rPr>
              <a:t> for some </a:t>
            </a:r>
            <a:r>
              <a:rPr lang="en-US" sz="2400" dirty="0">
                <a:solidFill>
                  <a:srgbClr val="FF0000"/>
                </a:solidFill>
                <a:latin typeface="Garamond" pitchFamily="18" charset="0"/>
              </a:rPr>
              <a:t>condition</a:t>
            </a:r>
            <a:r>
              <a:rPr lang="en-US" sz="2400" dirty="0">
                <a:solidFill>
                  <a:srgbClr val="003399"/>
                </a:solidFill>
                <a:latin typeface="Garamond" pitchFamily="18" charset="0"/>
              </a:rPr>
              <a:t>s and </a:t>
            </a:r>
            <a:r>
              <a:rPr lang="en-US" sz="2400" dirty="0">
                <a:solidFill>
                  <a:srgbClr val="FF0000"/>
                </a:solidFill>
                <a:latin typeface="Garamond" pitchFamily="18" charset="0"/>
              </a:rPr>
              <a:t>decide</a:t>
            </a:r>
            <a:r>
              <a:rPr lang="en-US" sz="2400" dirty="0">
                <a:solidFill>
                  <a:srgbClr val="003399"/>
                </a:solidFill>
                <a:latin typeface="Garamond" pitchFamily="18" charset="0"/>
              </a:rPr>
              <a:t> to:</a:t>
            </a:r>
          </a:p>
          <a:p>
            <a:pPr marL="800100" lvl="1" indent="-342900">
              <a:buSzPct val="100000"/>
              <a:buBlip>
                <a:blip r:embed="rId2"/>
              </a:buBlip>
            </a:pPr>
            <a:r>
              <a:rPr lang="en-US" sz="2400" dirty="0">
                <a:solidFill>
                  <a:srgbClr val="003399"/>
                </a:solidFill>
                <a:latin typeface="Garamond" pitchFamily="18" charset="0"/>
              </a:rPr>
              <a:t>perform a statement(s) or skip the statement(s)</a:t>
            </a:r>
          </a:p>
          <a:p>
            <a:pPr marL="800100" lvl="1" indent="-342900">
              <a:buSzPct val="100000"/>
              <a:buBlip>
                <a:blip r:embed="rId2"/>
              </a:buBlip>
            </a:pPr>
            <a:r>
              <a:rPr lang="en-US" sz="2400" dirty="0">
                <a:solidFill>
                  <a:srgbClr val="003399"/>
                </a:solidFill>
                <a:latin typeface="Garamond" pitchFamily="18" charset="0"/>
              </a:rPr>
              <a:t>Choose between alternative statements</a:t>
            </a:r>
            <a:r>
              <a:rPr lang="en-US" sz="2400" dirty="0" smtClean="0">
                <a:solidFill>
                  <a:srgbClr val="003399"/>
                </a:solidFill>
                <a:latin typeface="Garamond" pitchFamily="18" charset="0"/>
              </a:rPr>
              <a:t>.</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So, the concept of condition is central to this kind of statements.</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These conditions are crafted using the concept of Boolean expressions.</a:t>
            </a:r>
          </a:p>
          <a:p>
            <a:pPr marL="342900" indent="-342900">
              <a:buSzPct val="100000"/>
              <a:buBlip>
                <a:blip r:embed="rId2"/>
              </a:buBlip>
            </a:pP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099283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151812"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Boolean Expressions</a:t>
            </a: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A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is a value that is either True or False</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Just like the integer type can take values 1, 2, 3 </a:t>
            </a:r>
            <a:r>
              <a:rPr lang="en-US" sz="2400" dirty="0" err="1" smtClean="0">
                <a:solidFill>
                  <a:srgbClr val="003399"/>
                </a:solidFill>
                <a:latin typeface="Garamond" pitchFamily="18" charset="0"/>
              </a:rPr>
              <a:t>e.t.c</a:t>
            </a:r>
            <a:r>
              <a:rPr lang="en-US" sz="2400" dirty="0" smtClean="0">
                <a:solidFill>
                  <a:srgbClr val="003399"/>
                </a:solidFill>
                <a:latin typeface="Garamond" pitchFamily="18" charset="0"/>
              </a:rPr>
              <a:t>; the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type can take one of just two values: True or False.</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For this reason, ‘True’ and ‘False’ are Python keywords reserved for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values; a variable must not be named using these words. </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Now, a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expression is essentially a comparison expression that evaluates to either True or False.</a:t>
            </a:r>
            <a:endParaRPr lang="en-US" sz="2400" dirty="0">
              <a:solidFill>
                <a:srgbClr val="003399"/>
              </a:solidFill>
              <a:latin typeface="Garamond"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187" y="2124700"/>
            <a:ext cx="202882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54994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3579812" cy="470898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Boolean Expressions</a:t>
            </a: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Boolean expressions are constructed using comparison operators listed here.</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Take note that </a:t>
            </a:r>
            <a:r>
              <a:rPr lang="en-US" sz="2400" dirty="0" smtClean="0">
                <a:solidFill>
                  <a:srgbClr val="FF0000"/>
                </a:solidFill>
                <a:latin typeface="Garamond" pitchFamily="18" charset="0"/>
              </a:rPr>
              <a:t>=</a:t>
            </a:r>
            <a:r>
              <a:rPr lang="en-US" sz="2400" dirty="0" smtClean="0">
                <a:solidFill>
                  <a:srgbClr val="003399"/>
                </a:solidFill>
                <a:latin typeface="Garamond" pitchFamily="18" charset="0"/>
              </a:rPr>
              <a:t> is an assignment operator while </a:t>
            </a:r>
            <a:r>
              <a:rPr lang="en-US" sz="2400" dirty="0" smtClean="0">
                <a:solidFill>
                  <a:srgbClr val="FF0000"/>
                </a:solidFill>
                <a:latin typeface="Garamond" pitchFamily="18" charset="0"/>
              </a:rPr>
              <a:t>==</a:t>
            </a:r>
            <a:r>
              <a:rPr lang="en-US" sz="2400" dirty="0" smtClean="0">
                <a:solidFill>
                  <a:srgbClr val="003399"/>
                </a:solidFill>
                <a:latin typeface="Garamond" pitchFamily="18" charset="0"/>
              </a:rPr>
              <a:t> is a comparison operator.</a:t>
            </a:r>
            <a:endParaRPr lang="en-US" sz="2400" dirty="0">
              <a:solidFill>
                <a:srgbClr val="003399"/>
              </a:solidFill>
              <a:latin typeface="Garamond"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387" y="990600"/>
            <a:ext cx="7124700"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0743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837612"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Logical Operators</a:t>
            </a: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Sometimes, multiple conditions needed to be  checked in a conditional statement.</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Logical operators are used to combine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expressions</a:t>
            </a:r>
          </a:p>
          <a:p>
            <a:pPr marL="800100" lvl="1" indent="-342900">
              <a:buSzPct val="100000"/>
              <a:buBlip>
                <a:blip r:embed="rId2"/>
              </a:buBlip>
            </a:pPr>
            <a:r>
              <a:rPr lang="en-US" sz="2400" i="1" dirty="0" smtClean="0">
                <a:solidFill>
                  <a:srgbClr val="FF0000"/>
                </a:solidFill>
                <a:latin typeface="Garamond" pitchFamily="18" charset="0"/>
              </a:rPr>
              <a:t>and</a:t>
            </a:r>
            <a:r>
              <a:rPr lang="en-US" sz="2400" dirty="0" smtClean="0">
                <a:solidFill>
                  <a:srgbClr val="003399"/>
                </a:solidFill>
                <a:latin typeface="Garamond" pitchFamily="18" charset="0"/>
              </a:rPr>
              <a:t> returns True if all conditions are true, </a:t>
            </a:r>
            <a:r>
              <a:rPr lang="en-US" sz="2400" dirty="0">
                <a:solidFill>
                  <a:srgbClr val="003399"/>
                </a:solidFill>
                <a:latin typeface="Garamond" pitchFamily="18" charset="0"/>
              </a:rPr>
              <a:t>true, otherwise, False is returned.</a:t>
            </a:r>
          </a:p>
          <a:p>
            <a:pPr marL="800100" lvl="1" indent="-342900">
              <a:buSzPct val="100000"/>
              <a:buBlip>
                <a:blip r:embed="rId2"/>
              </a:buBlip>
            </a:pPr>
            <a:r>
              <a:rPr lang="en-US" sz="2400" i="1" dirty="0" smtClean="0">
                <a:solidFill>
                  <a:srgbClr val="FF0000"/>
                </a:solidFill>
                <a:latin typeface="Garamond" pitchFamily="18" charset="0"/>
              </a:rPr>
              <a:t>or</a:t>
            </a:r>
            <a:r>
              <a:rPr lang="en-US" sz="2400" dirty="0" smtClean="0">
                <a:solidFill>
                  <a:srgbClr val="003399"/>
                </a:solidFill>
                <a:latin typeface="Garamond" pitchFamily="18" charset="0"/>
              </a:rPr>
              <a:t> returns True if one of the conditions is true, otherwise, False is returned.</a:t>
            </a:r>
          </a:p>
          <a:p>
            <a:pPr marL="800100" lvl="1"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Logical </a:t>
            </a:r>
            <a:r>
              <a:rPr lang="en-US" sz="2400" dirty="0">
                <a:solidFill>
                  <a:srgbClr val="003399"/>
                </a:solidFill>
                <a:latin typeface="Garamond" pitchFamily="18" charset="0"/>
              </a:rPr>
              <a:t>operators </a:t>
            </a:r>
            <a:r>
              <a:rPr lang="en-US" sz="2400" dirty="0" smtClean="0">
                <a:solidFill>
                  <a:srgbClr val="003399"/>
                </a:solidFill>
                <a:latin typeface="Garamond" pitchFamily="18" charset="0"/>
              </a:rPr>
              <a:t>are also </a:t>
            </a:r>
            <a:r>
              <a:rPr lang="en-US" sz="2400" dirty="0">
                <a:solidFill>
                  <a:srgbClr val="003399"/>
                </a:solidFill>
                <a:latin typeface="Garamond" pitchFamily="18" charset="0"/>
              </a:rPr>
              <a:t>used </a:t>
            </a:r>
            <a:r>
              <a:rPr lang="en-US" sz="2400" dirty="0" smtClean="0">
                <a:solidFill>
                  <a:srgbClr val="003399"/>
                </a:solidFill>
                <a:latin typeface="Garamond" pitchFamily="18" charset="0"/>
              </a:rPr>
              <a:t>to negate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expressions</a:t>
            </a:r>
          </a:p>
          <a:p>
            <a:pPr marL="800100" lvl="1" indent="-342900">
              <a:buSzPct val="100000"/>
              <a:buBlip>
                <a:blip r:embed="rId2"/>
              </a:buBlip>
            </a:pPr>
            <a:r>
              <a:rPr lang="en-US" sz="2400" i="1" dirty="0" smtClean="0">
                <a:solidFill>
                  <a:srgbClr val="FF0000"/>
                </a:solidFill>
                <a:latin typeface="Garamond" pitchFamily="18" charset="0"/>
              </a:rPr>
              <a:t>not</a:t>
            </a:r>
            <a:r>
              <a:rPr lang="en-US" sz="2400" dirty="0" smtClean="0">
                <a:solidFill>
                  <a:srgbClr val="003399"/>
                </a:solidFill>
                <a:latin typeface="Garamond" pitchFamily="18" charset="0"/>
              </a:rPr>
              <a:t> returns True for a false condition and vice-versa</a:t>
            </a:r>
            <a:endParaRPr lang="en-US" sz="2400" dirty="0">
              <a:solidFill>
                <a:srgbClr val="003399"/>
              </a:solidFill>
              <a:latin typeface="Garamond"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6587" y="2432238"/>
            <a:ext cx="22574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75454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837612" cy="433965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if statement</a:t>
            </a: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if statements evaluates the given condition; performs the given statement(s) if condition is true and skips </a:t>
            </a:r>
            <a:r>
              <a:rPr lang="en-US" sz="2400" dirty="0">
                <a:solidFill>
                  <a:srgbClr val="003399"/>
                </a:solidFill>
                <a:latin typeface="Garamond" pitchFamily="18" charset="0"/>
              </a:rPr>
              <a:t>the given statement(s) if condition is </a:t>
            </a:r>
            <a:r>
              <a:rPr lang="en-US" sz="2400" dirty="0" smtClean="0">
                <a:solidFill>
                  <a:srgbClr val="003399"/>
                </a:solidFill>
                <a:latin typeface="Garamond" pitchFamily="18" charset="0"/>
              </a:rPr>
              <a:t>false.</a:t>
            </a:r>
          </a:p>
          <a:p>
            <a:pPr marL="342900" indent="-342900">
              <a:buSzPct val="100000"/>
              <a:buBlip>
                <a:blip r:embed="rId2"/>
              </a:buBlip>
            </a:pPr>
            <a:r>
              <a:rPr lang="en-US" sz="2400" dirty="0" smtClean="0">
                <a:solidFill>
                  <a:srgbClr val="003399"/>
                </a:solidFill>
                <a:latin typeface="Garamond" pitchFamily="18" charset="0"/>
              </a:rPr>
              <a:t>The condition(s) is written after the </a:t>
            </a:r>
            <a:r>
              <a:rPr lang="en-US" sz="2400" i="1" dirty="0" smtClean="0">
                <a:solidFill>
                  <a:srgbClr val="003399"/>
                </a:solidFill>
                <a:latin typeface="Garamond" pitchFamily="18" charset="0"/>
              </a:rPr>
              <a:t>if</a:t>
            </a:r>
            <a:r>
              <a:rPr lang="en-US" sz="2400" dirty="0" smtClean="0">
                <a:solidFill>
                  <a:srgbClr val="003399"/>
                </a:solidFill>
                <a:latin typeface="Garamond" pitchFamily="18" charset="0"/>
              </a:rPr>
              <a:t> keyword and ended with a colon i.e. (:)</a:t>
            </a:r>
          </a:p>
          <a:p>
            <a:pPr marL="342900" indent="-342900">
              <a:buSzPct val="100000"/>
              <a:buBlip>
                <a:blip r:embed="rId2"/>
              </a:buBlip>
            </a:pPr>
            <a:r>
              <a:rPr lang="en-US" sz="2400" dirty="0" smtClean="0">
                <a:solidFill>
                  <a:srgbClr val="003399"/>
                </a:solidFill>
                <a:latin typeface="Garamond" pitchFamily="18" charset="0"/>
              </a:rPr>
              <a:t>The statements to be performed or skip are written as an indented block in subsequent line(s).</a:t>
            </a:r>
          </a:p>
          <a:p>
            <a:pPr marL="342900" indent="-342900">
              <a:buSzPct val="100000"/>
              <a:buBlip>
                <a:blip r:embed="rId2"/>
              </a:buBlip>
            </a:pPr>
            <a:r>
              <a:rPr lang="en-US" sz="2400" dirty="0" smtClean="0">
                <a:solidFill>
                  <a:srgbClr val="003399"/>
                </a:solidFill>
                <a:latin typeface="Garamond" pitchFamily="18" charset="0"/>
              </a:rPr>
              <a:t>Remove the indentation in lines after the if block.</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3137" y="1981200"/>
            <a:ext cx="28384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8419" y="4495800"/>
            <a:ext cx="37242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180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625039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Launch the downloaded executable file by double-clicking the file in your download folder.</a:t>
            </a:r>
          </a:p>
          <a:p>
            <a:pPr>
              <a:lnSpc>
                <a:spcPct val="150000"/>
              </a:lnSpc>
              <a:buSzPct val="100000"/>
            </a:pPr>
            <a:endParaRPr lang="en-US" sz="2400" dirty="0" smtClean="0">
              <a:solidFill>
                <a:srgbClr val="003399"/>
              </a:solidFill>
              <a:latin typeface="Garamond" pitchFamily="18" charset="0"/>
            </a:endParaRPr>
          </a:p>
          <a:p>
            <a:pPr>
              <a:lnSpc>
                <a:spcPct val="150000"/>
              </a:lnSpc>
              <a:buSzPct val="100000"/>
            </a:pPr>
            <a:r>
              <a:rPr lang="en-US" sz="2400" dirty="0" smtClean="0">
                <a:solidFill>
                  <a:srgbClr val="003399"/>
                </a:solidFill>
                <a:latin typeface="Garamond" pitchFamily="18" charset="0"/>
              </a:rPr>
              <a:t>Follow the steps as the installer leads</a:t>
            </a:r>
          </a:p>
          <a:p>
            <a:pPr>
              <a:lnSpc>
                <a:spcPct val="150000"/>
              </a:lnSpc>
              <a:buSzPct val="100000"/>
            </a:pPr>
            <a:r>
              <a:rPr lang="en-US" sz="2400" dirty="0" smtClean="0">
                <a:solidFill>
                  <a:srgbClr val="FF0000"/>
                </a:solidFill>
                <a:latin typeface="Garamond" pitchFamily="18" charset="0"/>
              </a:rPr>
              <a:t>Click on the default installation option.</a:t>
            </a:r>
          </a:p>
          <a:p>
            <a:pPr>
              <a:lnSpc>
                <a:spcPct val="150000"/>
              </a:lnSpc>
              <a:buSzPct val="100000"/>
            </a:pPr>
            <a:r>
              <a:rPr lang="en-US" sz="2400" dirty="0" smtClean="0">
                <a:solidFill>
                  <a:srgbClr val="FF0000"/>
                </a:solidFill>
                <a:latin typeface="Garamond" pitchFamily="18" charset="0"/>
              </a:rPr>
              <a:t>Ensure to check the Add Python 3.9 to PATH</a:t>
            </a:r>
            <a:r>
              <a:rPr lang="en-US" sz="2400" dirty="0" smtClean="0">
                <a:solidFill>
                  <a:srgbClr val="003399"/>
                </a:solidFill>
                <a:latin typeface="Garamond" pitchFamily="18" charset="0"/>
              </a:rPr>
              <a:t> </a:t>
            </a:r>
          </a:p>
        </p:txBody>
      </p:sp>
      <p:pic>
        <p:nvPicPr>
          <p:cNvPr id="3074" name="Picture 2" descr="F:\Capture\Captur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967" y="1600200"/>
            <a:ext cx="578762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85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73898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p:txBody>
      </p:sp>
      <p:pic>
        <p:nvPicPr>
          <p:cNvPr id="2051" name="Picture 3" descr="F:\Capture\Cap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987" y="1713132"/>
            <a:ext cx="7772400" cy="438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8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40065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Click the close button when the installation is completed</a:t>
            </a:r>
          </a:p>
        </p:txBody>
      </p:sp>
      <p:pic>
        <p:nvPicPr>
          <p:cNvPr id="4098" name="Picture 2" descr="F:\Capture\Capture 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187" y="1752600"/>
            <a:ext cx="633412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1905053</TotalTime>
  <Words>3709</Words>
  <Application>Microsoft Office PowerPoint</Application>
  <PresentationFormat>Custom</PresentationFormat>
  <Paragraphs>453</Paragraphs>
  <Slides>65</Slides>
  <Notes>1</Notes>
  <HiddenSlides>0</HiddenSlides>
  <MMClips>0</MMClips>
  <ScaleCrop>false</ScaleCrop>
  <HeadingPairs>
    <vt:vector size="4" baseType="variant">
      <vt:variant>
        <vt:lpstr>Theme</vt:lpstr>
      </vt:variant>
      <vt:variant>
        <vt:i4>2</vt:i4>
      </vt:variant>
      <vt:variant>
        <vt:lpstr>Slide Titles</vt:lpstr>
      </vt:variant>
      <vt:variant>
        <vt:i4>65</vt:i4>
      </vt:variant>
    </vt:vector>
  </HeadingPairs>
  <TitlesOfParts>
    <vt:vector size="67" baseType="lpstr">
      <vt:lpstr>Office Theme</vt:lpstr>
      <vt:lpstr>Custom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Administrative Quality For Vision 10: 2022</dc:title>
  <dc:creator>HP</dc:creator>
  <cp:lastModifiedBy>TTOWG</cp:lastModifiedBy>
  <cp:revision>616</cp:revision>
  <cp:lastPrinted>2015-08-03T07:22:59Z</cp:lastPrinted>
  <dcterms:created xsi:type="dcterms:W3CDTF">2014-01-31T21:42:27Z</dcterms:created>
  <dcterms:modified xsi:type="dcterms:W3CDTF">2021-06-21T10:31:05Z</dcterms:modified>
</cp:coreProperties>
</file>